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8953500" cy="7505700"/>
  <p:notesSz cx="6858000" cy="9144000"/>
  <p:embeddedFontLst>
    <p:embeddedFont>
      <p:font typeface="Roboto Condensed" charset="1" panose="02000000000000000000"/>
      <p:regular r:id="rId14"/>
    </p:embeddedFont>
    <p:embeddedFont>
      <p:font typeface="Roboto Condensed Bold" charset="1" panose="02000000000000000000"/>
      <p:regular r:id="rId15"/>
    </p:embeddedFont>
    <p:embeddedFont>
      <p:font typeface="Roboto" charset="1" panose="02000000000000000000"/>
      <p:regular r:id="rId16"/>
    </p:embeddedFont>
    <p:embeddedFont>
      <p:font typeface="Open Sans 1" charset="1" panose="020B0606030504020204"/>
      <p:regular r:id="rId17"/>
    </p:embeddedFont>
    <p:embeddedFont>
      <p:font typeface="Open Sans 2" charset="1" panose="00000000000000000000"/>
      <p:regular r:id="rId18"/>
    </p:embeddedFont>
    <p:embeddedFont>
      <p:font typeface="Open Sans 2 Bold" charset="1" panose="00000000000000000000"/>
      <p:regular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fonts/font14.fntdata" Type="http://schemas.openxmlformats.org/officeDocument/2006/relationships/font"/><Relationship Id="rId15" Target="fonts/font15.fntdata" Type="http://schemas.openxmlformats.org/officeDocument/2006/relationships/font"/><Relationship Id="rId16" Target="fonts/font16.fntdata" Type="http://schemas.openxmlformats.org/officeDocument/2006/relationships/font"/><Relationship Id="rId17" Target="fonts/font17.fntdata" Type="http://schemas.openxmlformats.org/officeDocument/2006/relationships/font"/><Relationship Id="rId18" Target="fonts/font18.fntdata" Type="http://schemas.openxmlformats.org/officeDocument/2006/relationships/font"/><Relationship Id="rId19" Target="fonts/font19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7.png" Type="http://schemas.openxmlformats.org/officeDocument/2006/relationships/image"/><Relationship Id="rId4" Target="../media/image6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1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7.png" Type="http://schemas.openxmlformats.org/officeDocument/2006/relationships/image"/><Relationship Id="rId4" Target="../media/image6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1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3.png" Type="http://schemas.openxmlformats.org/officeDocument/2006/relationships/image"/><Relationship Id="rId4" Target="../media/image7.png" Type="http://schemas.openxmlformats.org/officeDocument/2006/relationships/image"/><Relationship Id="rId5" Target="../media/image6.png" Type="http://schemas.openxmlformats.org/officeDocument/2006/relationships/image"/><Relationship Id="rId6" Target="../media/image4.png" Type="http://schemas.openxmlformats.org/officeDocument/2006/relationships/image"/><Relationship Id="rId7" Target="../media/image5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3.png" Type="http://schemas.openxmlformats.org/officeDocument/2006/relationships/image"/><Relationship Id="rId4" Target="../media/image7.png" Type="http://schemas.openxmlformats.org/officeDocument/2006/relationships/image"/><Relationship Id="rId5" Target="../media/image6.png" Type="http://schemas.openxmlformats.org/officeDocument/2006/relationships/image"/><Relationship Id="rId6" Target="../media/image4.png" Type="http://schemas.openxmlformats.org/officeDocument/2006/relationships/image"/><Relationship Id="rId7" Target="../media/image5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7.png" Type="http://schemas.openxmlformats.org/officeDocument/2006/relationships/image"/><Relationship Id="rId4" Target="../media/image6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1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7.png" Type="http://schemas.openxmlformats.org/officeDocument/2006/relationships/image"/><Relationship Id="rId4" Target="../media/image6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1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71153" y="602736"/>
            <a:ext cx="9095806" cy="1758229"/>
            <a:chOff x="0" y="0"/>
            <a:chExt cx="2791032" cy="53950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791032" cy="539509"/>
            </a:xfrm>
            <a:custGeom>
              <a:avLst/>
              <a:gdLst/>
              <a:ahLst/>
              <a:cxnLst/>
              <a:rect r="r" b="b" t="t" l="l"/>
              <a:pathLst>
                <a:path h="539509" w="2791032">
                  <a:moveTo>
                    <a:pt x="0" y="0"/>
                  </a:moveTo>
                  <a:lnTo>
                    <a:pt x="2791032" y="0"/>
                  </a:lnTo>
                  <a:lnTo>
                    <a:pt x="2791032" y="539509"/>
                  </a:lnTo>
                  <a:lnTo>
                    <a:pt x="0" y="53950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2791032" cy="577609"/>
            </a:xfrm>
            <a:prstGeom prst="rect">
              <a:avLst/>
            </a:prstGeom>
          </p:spPr>
          <p:txBody>
            <a:bodyPr anchor="ctr" rtlCol="false" tIns="38971" lIns="38971" bIns="38971" rIns="38971"/>
            <a:lstStyle/>
            <a:p>
              <a:pPr algn="ctr">
                <a:lnSpc>
                  <a:spcPts val="2040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-17618" y="-674"/>
            <a:ext cx="4467154" cy="603410"/>
            <a:chOff x="0" y="0"/>
            <a:chExt cx="1370738" cy="185155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1370738" cy="185155"/>
            </a:xfrm>
            <a:custGeom>
              <a:avLst/>
              <a:gdLst/>
              <a:ahLst/>
              <a:cxnLst/>
              <a:rect r="r" b="b" t="t" l="l"/>
              <a:pathLst>
                <a:path h="185155" w="1370738">
                  <a:moveTo>
                    <a:pt x="0" y="0"/>
                  </a:moveTo>
                  <a:lnTo>
                    <a:pt x="1370738" y="0"/>
                  </a:lnTo>
                  <a:lnTo>
                    <a:pt x="1370738" y="185155"/>
                  </a:lnTo>
                  <a:lnTo>
                    <a:pt x="0" y="185155"/>
                  </a:lnTo>
                  <a:close/>
                </a:path>
              </a:pathLst>
            </a:custGeom>
            <a:solidFill>
              <a:srgbClr val="232F51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47625"/>
              <a:ext cx="1370738" cy="232780"/>
            </a:xfrm>
            <a:prstGeom prst="rect">
              <a:avLst/>
            </a:prstGeom>
          </p:spPr>
          <p:txBody>
            <a:bodyPr anchor="ctr" rtlCol="false" tIns="38971" lIns="38971" bIns="38971" rIns="38971"/>
            <a:lstStyle/>
            <a:p>
              <a:pPr algn="ctr">
                <a:lnSpc>
                  <a:spcPts val="2255"/>
                </a:lnSpc>
              </a:pPr>
              <a:r>
                <a:rPr lang="en-US" sz="1611">
                  <a:solidFill>
                    <a:srgbClr val="FFFFFF"/>
                  </a:solidFill>
                  <a:latin typeface="Roboto Condensed"/>
                  <a:ea typeface="Roboto Condensed"/>
                  <a:cs typeface="Roboto Condensed"/>
                  <a:sym typeface="Roboto Condensed"/>
                </a:rPr>
                <a:t>LOGO</a:t>
              </a: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4476750" y="-674"/>
            <a:ext cx="4476750" cy="603410"/>
            <a:chOff x="0" y="0"/>
            <a:chExt cx="1373683" cy="185155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1373683" cy="185155"/>
            </a:xfrm>
            <a:custGeom>
              <a:avLst/>
              <a:gdLst/>
              <a:ahLst/>
              <a:cxnLst/>
              <a:rect r="r" b="b" t="t" l="l"/>
              <a:pathLst>
                <a:path h="185155" w="1373683">
                  <a:moveTo>
                    <a:pt x="0" y="0"/>
                  </a:moveTo>
                  <a:lnTo>
                    <a:pt x="1373683" y="0"/>
                  </a:lnTo>
                  <a:lnTo>
                    <a:pt x="1373683" y="185155"/>
                  </a:lnTo>
                  <a:lnTo>
                    <a:pt x="0" y="185155"/>
                  </a:lnTo>
                  <a:close/>
                </a:path>
              </a:pathLst>
            </a:custGeom>
            <a:solidFill>
              <a:srgbClr val="232F51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-47625"/>
              <a:ext cx="1373683" cy="232780"/>
            </a:xfrm>
            <a:prstGeom prst="rect">
              <a:avLst/>
            </a:prstGeom>
          </p:spPr>
          <p:txBody>
            <a:bodyPr anchor="ctr" rtlCol="false" tIns="38971" lIns="38971" bIns="38971" rIns="38971"/>
            <a:lstStyle/>
            <a:p>
              <a:pPr algn="ctr">
                <a:lnSpc>
                  <a:spcPts val="2255"/>
                </a:lnSpc>
              </a:pPr>
              <a:r>
                <a:rPr lang="en-US" sz="1611">
                  <a:solidFill>
                    <a:srgbClr val="FFFFFF"/>
                  </a:solidFill>
                  <a:latin typeface="Roboto Condensed"/>
                  <a:ea typeface="Roboto Condensed"/>
                  <a:cs typeface="Roboto Condensed"/>
                  <a:sym typeface="Roboto Condensed"/>
                </a:rPr>
                <a:t>DESIGN ELEMENTS</a:t>
              </a: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0" y="2360964"/>
            <a:ext cx="8967031" cy="603410"/>
            <a:chOff x="0" y="0"/>
            <a:chExt cx="2751517" cy="185155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2751518" cy="185155"/>
            </a:xfrm>
            <a:custGeom>
              <a:avLst/>
              <a:gdLst/>
              <a:ahLst/>
              <a:cxnLst/>
              <a:rect r="r" b="b" t="t" l="l"/>
              <a:pathLst>
                <a:path h="185155" w="2751518">
                  <a:moveTo>
                    <a:pt x="0" y="0"/>
                  </a:moveTo>
                  <a:lnTo>
                    <a:pt x="2751518" y="0"/>
                  </a:lnTo>
                  <a:lnTo>
                    <a:pt x="2751518" y="185155"/>
                  </a:lnTo>
                  <a:lnTo>
                    <a:pt x="0" y="185155"/>
                  </a:lnTo>
                  <a:close/>
                </a:path>
              </a:pathLst>
            </a:custGeom>
            <a:solidFill>
              <a:srgbClr val="232F51"/>
            </a:solidFill>
          </p:spPr>
        </p:sp>
        <p:sp>
          <p:nvSpPr>
            <p:cNvPr name="TextBox 13" id="13"/>
            <p:cNvSpPr txBox="true"/>
            <p:nvPr/>
          </p:nvSpPr>
          <p:spPr>
            <a:xfrm>
              <a:off x="0" y="-47625"/>
              <a:ext cx="2751517" cy="232780"/>
            </a:xfrm>
            <a:prstGeom prst="rect">
              <a:avLst/>
            </a:prstGeom>
          </p:spPr>
          <p:txBody>
            <a:bodyPr anchor="ctr" rtlCol="false" tIns="38971" lIns="38971" bIns="38971" rIns="38971"/>
            <a:lstStyle/>
            <a:p>
              <a:pPr algn="ctr">
                <a:lnSpc>
                  <a:spcPts val="2255"/>
                </a:lnSpc>
              </a:pPr>
              <a:r>
                <a:rPr lang="en-US" sz="1611">
                  <a:solidFill>
                    <a:srgbClr val="FFFFFF"/>
                  </a:solidFill>
                  <a:latin typeface="Roboto Condensed"/>
                  <a:ea typeface="Roboto Condensed"/>
                  <a:cs typeface="Roboto Condensed"/>
                  <a:sym typeface="Roboto Condensed"/>
                </a:rPr>
                <a:t>COLORS</a:t>
              </a: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-84080" y="5067379"/>
            <a:ext cx="9095806" cy="603410"/>
            <a:chOff x="0" y="0"/>
            <a:chExt cx="2791032" cy="185155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2791032" cy="185155"/>
            </a:xfrm>
            <a:custGeom>
              <a:avLst/>
              <a:gdLst/>
              <a:ahLst/>
              <a:cxnLst/>
              <a:rect r="r" b="b" t="t" l="l"/>
              <a:pathLst>
                <a:path h="185155" w="2791032">
                  <a:moveTo>
                    <a:pt x="0" y="0"/>
                  </a:moveTo>
                  <a:lnTo>
                    <a:pt x="2791032" y="0"/>
                  </a:lnTo>
                  <a:lnTo>
                    <a:pt x="2791032" y="185155"/>
                  </a:lnTo>
                  <a:lnTo>
                    <a:pt x="0" y="185155"/>
                  </a:lnTo>
                  <a:close/>
                </a:path>
              </a:pathLst>
            </a:custGeom>
            <a:solidFill>
              <a:srgbClr val="232F51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6" id="16"/>
            <p:cNvSpPr txBox="true"/>
            <p:nvPr/>
          </p:nvSpPr>
          <p:spPr>
            <a:xfrm>
              <a:off x="0" y="-47625"/>
              <a:ext cx="2791032" cy="232780"/>
            </a:xfrm>
            <a:prstGeom prst="rect">
              <a:avLst/>
            </a:prstGeom>
          </p:spPr>
          <p:txBody>
            <a:bodyPr anchor="ctr" rtlCol="false" tIns="38971" lIns="38971" bIns="38971" rIns="38971"/>
            <a:lstStyle/>
            <a:p>
              <a:pPr algn="ctr">
                <a:lnSpc>
                  <a:spcPts val="2255"/>
                </a:lnSpc>
              </a:pPr>
              <a:r>
                <a:rPr lang="en-US" sz="1611">
                  <a:solidFill>
                    <a:srgbClr val="FFFFFF"/>
                  </a:solidFill>
                  <a:latin typeface="Roboto Condensed"/>
                  <a:ea typeface="Roboto Condensed"/>
                  <a:cs typeface="Roboto Condensed"/>
                  <a:sym typeface="Roboto Condensed"/>
                </a:rPr>
                <a:t>FONTS</a:t>
              </a:r>
            </a:p>
          </p:txBody>
        </p:sp>
      </p:grpSp>
      <p:sp>
        <p:nvSpPr>
          <p:cNvPr name="AutoShape 17" id="17"/>
          <p:cNvSpPr/>
          <p:nvPr/>
        </p:nvSpPr>
        <p:spPr>
          <a:xfrm>
            <a:off x="-17618" y="2969137"/>
            <a:ext cx="8971118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8" id="18"/>
          <p:cNvSpPr/>
          <p:nvPr/>
        </p:nvSpPr>
        <p:spPr>
          <a:xfrm>
            <a:off x="4463823" y="-215191"/>
            <a:ext cx="0" cy="2576155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9" id="19"/>
          <p:cNvSpPr txBox="true"/>
          <p:nvPr/>
        </p:nvSpPr>
        <p:spPr>
          <a:xfrm rot="0">
            <a:off x="865337" y="7401840"/>
            <a:ext cx="1513428" cy="6223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46"/>
              </a:lnSpc>
            </a:pPr>
            <a:r>
              <a:rPr lang="en-US" sz="3604" b="true">
                <a:solidFill>
                  <a:srgbClr val="000000"/>
                </a:solidFill>
                <a:latin typeface="Roboto Condensed Bold"/>
                <a:ea typeface="Roboto Condensed Bold"/>
                <a:cs typeface="Roboto Condensed Bold"/>
                <a:sym typeface="Roboto Condensed Bold"/>
              </a:rPr>
              <a:t>Heading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632653" y="6023213"/>
            <a:ext cx="1763241" cy="7219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80"/>
              </a:lnSpc>
            </a:pPr>
            <a:r>
              <a:rPr lang="en-US" sz="4200" b="true">
                <a:solidFill>
                  <a:srgbClr val="000000"/>
                </a:solidFill>
                <a:latin typeface="Roboto Condensed Bold"/>
                <a:ea typeface="Roboto Condensed Bold"/>
                <a:cs typeface="Roboto Condensed Bold"/>
                <a:sym typeface="Roboto Condensed Bold"/>
              </a:rPr>
              <a:t>Heading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3155623" y="6194663"/>
            <a:ext cx="2616399" cy="5568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Subheading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6053032" y="6321560"/>
            <a:ext cx="2616399" cy="2641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Open Sans 1"/>
                <a:ea typeface="Open Sans 1"/>
                <a:cs typeface="Open Sans 1"/>
                <a:sym typeface="Open Sans 1"/>
              </a:rPr>
              <a:t>Body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839010" y="6707108"/>
            <a:ext cx="1350529" cy="2226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05"/>
              </a:lnSpc>
            </a:pPr>
            <a:r>
              <a:rPr lang="en-US" sz="1218" b="true">
                <a:solidFill>
                  <a:srgbClr val="000000"/>
                </a:solidFill>
                <a:latin typeface="Roboto Condensed Bold"/>
                <a:ea typeface="Roboto Condensed Bold"/>
                <a:cs typeface="Roboto Condensed Bold"/>
                <a:sym typeface="Roboto Condensed Bold"/>
              </a:rPr>
              <a:t>Roboto Condensed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3155623" y="6759456"/>
            <a:ext cx="2616399" cy="21666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08"/>
              </a:lnSpc>
            </a:pPr>
            <a:r>
              <a:rPr lang="en-US" sz="122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Roboto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6085704" y="6689225"/>
            <a:ext cx="2616399" cy="1976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08"/>
              </a:lnSpc>
            </a:pPr>
            <a:r>
              <a:rPr lang="en-US" sz="1220">
                <a:solidFill>
                  <a:srgbClr val="000000"/>
                </a:solidFill>
                <a:latin typeface="Open Sans 2"/>
                <a:ea typeface="Open Sans 2"/>
                <a:cs typeface="Open Sans 2"/>
                <a:sym typeface="Open Sans 2"/>
              </a:rPr>
              <a:t>Open Sans</a:t>
            </a:r>
          </a:p>
        </p:txBody>
      </p:sp>
      <p:sp>
        <p:nvSpPr>
          <p:cNvPr name="Freeform 26" id="26"/>
          <p:cNvSpPr/>
          <p:nvPr/>
        </p:nvSpPr>
        <p:spPr>
          <a:xfrm flipH="false" flipV="false" rot="0">
            <a:off x="385175" y="1148134"/>
            <a:ext cx="1751243" cy="667432"/>
          </a:xfrm>
          <a:custGeom>
            <a:avLst/>
            <a:gdLst/>
            <a:ahLst/>
            <a:cxnLst/>
            <a:rect r="r" b="b" t="t" l="l"/>
            <a:pathLst>
              <a:path h="667432" w="1751243">
                <a:moveTo>
                  <a:pt x="0" y="0"/>
                </a:moveTo>
                <a:lnTo>
                  <a:pt x="1751243" y="0"/>
                </a:lnTo>
                <a:lnTo>
                  <a:pt x="1751243" y="667432"/>
                </a:lnTo>
                <a:lnTo>
                  <a:pt x="0" y="667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2236643" y="774034"/>
            <a:ext cx="1415633" cy="1415633"/>
          </a:xfrm>
          <a:custGeom>
            <a:avLst/>
            <a:gdLst/>
            <a:ahLst/>
            <a:cxnLst/>
            <a:rect r="r" b="b" t="t" l="l"/>
            <a:pathLst>
              <a:path h="1415633" w="1415633">
                <a:moveTo>
                  <a:pt x="0" y="0"/>
                </a:moveTo>
                <a:lnTo>
                  <a:pt x="1415633" y="0"/>
                </a:lnTo>
                <a:lnTo>
                  <a:pt x="1415633" y="1415632"/>
                </a:lnTo>
                <a:lnTo>
                  <a:pt x="0" y="141563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false" flipV="false" rot="0">
            <a:off x="5233694" y="810599"/>
            <a:ext cx="1046208" cy="1046208"/>
          </a:xfrm>
          <a:custGeom>
            <a:avLst/>
            <a:gdLst/>
            <a:ahLst/>
            <a:cxnLst/>
            <a:rect r="r" b="b" t="t" l="l"/>
            <a:pathLst>
              <a:path h="1046208" w="1046208">
                <a:moveTo>
                  <a:pt x="0" y="0"/>
                </a:moveTo>
                <a:lnTo>
                  <a:pt x="1046208" y="0"/>
                </a:lnTo>
                <a:lnTo>
                  <a:pt x="1046208" y="1046208"/>
                </a:lnTo>
                <a:lnTo>
                  <a:pt x="0" y="1046208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0">
            <a:off x="6394706" y="710304"/>
            <a:ext cx="825724" cy="825724"/>
          </a:xfrm>
          <a:custGeom>
            <a:avLst/>
            <a:gdLst/>
            <a:ahLst/>
            <a:cxnLst/>
            <a:rect r="r" b="b" t="t" l="l"/>
            <a:pathLst>
              <a:path h="825724" w="825724">
                <a:moveTo>
                  <a:pt x="0" y="0"/>
                </a:moveTo>
                <a:lnTo>
                  <a:pt x="825724" y="0"/>
                </a:lnTo>
                <a:lnTo>
                  <a:pt x="825724" y="825724"/>
                </a:lnTo>
                <a:lnTo>
                  <a:pt x="0" y="825724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false" flipV="false" rot="0">
            <a:off x="7445648" y="755757"/>
            <a:ext cx="862963" cy="862963"/>
          </a:xfrm>
          <a:custGeom>
            <a:avLst/>
            <a:gdLst/>
            <a:ahLst/>
            <a:cxnLst/>
            <a:rect r="r" b="b" t="t" l="l"/>
            <a:pathLst>
              <a:path h="862963" w="862963">
                <a:moveTo>
                  <a:pt x="0" y="0"/>
                </a:moveTo>
                <a:lnTo>
                  <a:pt x="862963" y="0"/>
                </a:lnTo>
                <a:lnTo>
                  <a:pt x="862963" y="862963"/>
                </a:lnTo>
                <a:lnTo>
                  <a:pt x="0" y="862963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false" flipV="false" rot="0">
            <a:off x="6643845" y="1157510"/>
            <a:ext cx="1041530" cy="1041530"/>
          </a:xfrm>
          <a:custGeom>
            <a:avLst/>
            <a:gdLst/>
            <a:ahLst/>
            <a:cxnLst/>
            <a:rect r="r" b="b" t="t" l="l"/>
            <a:pathLst>
              <a:path h="1041530" w="1041530">
                <a:moveTo>
                  <a:pt x="0" y="0"/>
                </a:moveTo>
                <a:lnTo>
                  <a:pt x="1041530" y="0"/>
                </a:lnTo>
                <a:lnTo>
                  <a:pt x="1041530" y="1041529"/>
                </a:lnTo>
                <a:lnTo>
                  <a:pt x="0" y="1041529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0" t="0" r="0" b="0"/>
            </a:stretch>
          </a:blipFill>
        </p:spPr>
      </p:sp>
      <p:grpSp>
        <p:nvGrpSpPr>
          <p:cNvPr name="Group 32" id="32"/>
          <p:cNvGrpSpPr/>
          <p:nvPr/>
        </p:nvGrpSpPr>
        <p:grpSpPr>
          <a:xfrm rot="0">
            <a:off x="1937445" y="3456356"/>
            <a:ext cx="993090" cy="993090"/>
            <a:chOff x="0" y="0"/>
            <a:chExt cx="361586" cy="361586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361586" cy="361586"/>
            </a:xfrm>
            <a:custGeom>
              <a:avLst/>
              <a:gdLst/>
              <a:ahLst/>
              <a:cxnLst/>
              <a:rect r="r" b="b" t="t" l="l"/>
              <a:pathLst>
                <a:path h="361586" w="361586">
                  <a:moveTo>
                    <a:pt x="0" y="0"/>
                  </a:moveTo>
                  <a:lnTo>
                    <a:pt x="361586" y="0"/>
                  </a:lnTo>
                  <a:lnTo>
                    <a:pt x="361586" y="361586"/>
                  </a:lnTo>
                  <a:lnTo>
                    <a:pt x="0" y="361586"/>
                  </a:lnTo>
                  <a:close/>
                </a:path>
              </a:pathLst>
            </a:custGeom>
            <a:gradFill rotWithShape="true">
              <a:gsLst>
                <a:gs pos="0">
                  <a:srgbClr val="492C7F">
                    <a:alpha val="100000"/>
                  </a:srgbClr>
                </a:gs>
                <a:gs pos="50000">
                  <a:srgbClr val="7334F5">
                    <a:alpha val="100000"/>
                  </a:srgbClr>
                </a:gs>
                <a:gs pos="100000">
                  <a:srgbClr val="ACADFB">
                    <a:alpha val="100000"/>
                  </a:srgbClr>
                </a:gs>
              </a:gsLst>
              <a:lin ang="0"/>
            </a:gradFill>
          </p:spPr>
        </p:sp>
        <p:sp>
          <p:nvSpPr>
            <p:cNvPr name="TextBox 34" id="34"/>
            <p:cNvSpPr txBox="true"/>
            <p:nvPr/>
          </p:nvSpPr>
          <p:spPr>
            <a:xfrm>
              <a:off x="0" y="-38100"/>
              <a:ext cx="361586" cy="399686"/>
            </a:xfrm>
            <a:prstGeom prst="rect">
              <a:avLst/>
            </a:prstGeom>
          </p:spPr>
          <p:txBody>
            <a:bodyPr anchor="ctr" rtlCol="false" tIns="50690" lIns="50690" bIns="50690" rIns="50690"/>
            <a:lstStyle/>
            <a:p>
              <a:pPr algn="ctr">
                <a:lnSpc>
                  <a:spcPts val="2654"/>
                </a:lnSpc>
              </a:pPr>
            </a:p>
          </p:txBody>
        </p:sp>
      </p:grpSp>
      <p:grpSp>
        <p:nvGrpSpPr>
          <p:cNvPr name="Group 35" id="35"/>
          <p:cNvGrpSpPr/>
          <p:nvPr/>
        </p:nvGrpSpPr>
        <p:grpSpPr>
          <a:xfrm rot="0">
            <a:off x="4688219" y="3456356"/>
            <a:ext cx="991102" cy="993090"/>
            <a:chOff x="0" y="0"/>
            <a:chExt cx="360862" cy="361586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360862" cy="361586"/>
            </a:xfrm>
            <a:custGeom>
              <a:avLst/>
              <a:gdLst/>
              <a:ahLst/>
              <a:cxnLst/>
              <a:rect r="r" b="b" t="t" l="l"/>
              <a:pathLst>
                <a:path h="361586" w="360862">
                  <a:moveTo>
                    <a:pt x="0" y="0"/>
                  </a:moveTo>
                  <a:lnTo>
                    <a:pt x="360862" y="0"/>
                  </a:lnTo>
                  <a:lnTo>
                    <a:pt x="360862" y="361586"/>
                  </a:lnTo>
                  <a:lnTo>
                    <a:pt x="0" y="361586"/>
                  </a:lnTo>
                  <a:close/>
                </a:path>
              </a:pathLst>
            </a:custGeom>
            <a:solidFill>
              <a:srgbClr val="97DFFC"/>
            </a:solidFill>
          </p:spPr>
        </p:sp>
        <p:sp>
          <p:nvSpPr>
            <p:cNvPr name="TextBox 37" id="37"/>
            <p:cNvSpPr txBox="true"/>
            <p:nvPr/>
          </p:nvSpPr>
          <p:spPr>
            <a:xfrm>
              <a:off x="0" y="-38100"/>
              <a:ext cx="360862" cy="399686"/>
            </a:xfrm>
            <a:prstGeom prst="rect">
              <a:avLst/>
            </a:prstGeom>
          </p:spPr>
          <p:txBody>
            <a:bodyPr anchor="ctr" rtlCol="false" tIns="50690" lIns="50690" bIns="50690" rIns="50690"/>
            <a:lstStyle/>
            <a:p>
              <a:pPr algn="ctr">
                <a:lnSpc>
                  <a:spcPts val="2654"/>
                </a:lnSpc>
              </a:pPr>
            </a:p>
          </p:txBody>
        </p:sp>
      </p:grpSp>
      <p:grpSp>
        <p:nvGrpSpPr>
          <p:cNvPr name="Group 38" id="38"/>
          <p:cNvGrpSpPr/>
          <p:nvPr/>
        </p:nvGrpSpPr>
        <p:grpSpPr>
          <a:xfrm rot="0">
            <a:off x="562058" y="3456356"/>
            <a:ext cx="993090" cy="993090"/>
            <a:chOff x="0" y="0"/>
            <a:chExt cx="361586" cy="361586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0"/>
              <a:ext cx="361586" cy="361586"/>
            </a:xfrm>
            <a:custGeom>
              <a:avLst/>
              <a:gdLst/>
              <a:ahLst/>
              <a:cxnLst/>
              <a:rect r="r" b="b" t="t" l="l"/>
              <a:pathLst>
                <a:path h="361586" w="361586">
                  <a:moveTo>
                    <a:pt x="0" y="0"/>
                  </a:moveTo>
                  <a:lnTo>
                    <a:pt x="361586" y="0"/>
                  </a:lnTo>
                  <a:lnTo>
                    <a:pt x="361586" y="361586"/>
                  </a:lnTo>
                  <a:lnTo>
                    <a:pt x="0" y="361586"/>
                  </a:lnTo>
                  <a:close/>
                </a:path>
              </a:pathLst>
            </a:custGeom>
            <a:gradFill rotWithShape="true">
              <a:gsLst>
                <a:gs pos="0">
                  <a:srgbClr val="232F51">
                    <a:alpha val="100000"/>
                  </a:srgbClr>
                </a:gs>
                <a:gs pos="100000">
                  <a:srgbClr val="363790">
                    <a:alpha val="100000"/>
                  </a:srgbClr>
                </a:gs>
              </a:gsLst>
              <a:lin ang="0"/>
            </a:gradFill>
          </p:spPr>
        </p:sp>
        <p:sp>
          <p:nvSpPr>
            <p:cNvPr name="TextBox 40" id="40"/>
            <p:cNvSpPr txBox="true"/>
            <p:nvPr/>
          </p:nvSpPr>
          <p:spPr>
            <a:xfrm>
              <a:off x="0" y="-38100"/>
              <a:ext cx="361586" cy="399686"/>
            </a:xfrm>
            <a:prstGeom prst="rect">
              <a:avLst/>
            </a:prstGeom>
          </p:spPr>
          <p:txBody>
            <a:bodyPr anchor="ctr" rtlCol="false" tIns="50690" lIns="50690" bIns="50690" rIns="50690"/>
            <a:lstStyle/>
            <a:p>
              <a:pPr algn="ctr">
                <a:lnSpc>
                  <a:spcPts val="2654"/>
                </a:lnSpc>
              </a:pPr>
            </a:p>
          </p:txBody>
        </p:sp>
      </p:grpSp>
      <p:grpSp>
        <p:nvGrpSpPr>
          <p:cNvPr name="Group 41" id="41"/>
          <p:cNvGrpSpPr/>
          <p:nvPr/>
        </p:nvGrpSpPr>
        <p:grpSpPr>
          <a:xfrm rot="0">
            <a:off x="6061618" y="3456356"/>
            <a:ext cx="991102" cy="993090"/>
            <a:chOff x="0" y="0"/>
            <a:chExt cx="360862" cy="361586"/>
          </a:xfrm>
        </p:grpSpPr>
        <p:sp>
          <p:nvSpPr>
            <p:cNvPr name="Freeform 42" id="42"/>
            <p:cNvSpPr/>
            <p:nvPr/>
          </p:nvSpPr>
          <p:spPr>
            <a:xfrm flipH="false" flipV="false" rot="0">
              <a:off x="0" y="0"/>
              <a:ext cx="360862" cy="361586"/>
            </a:xfrm>
            <a:custGeom>
              <a:avLst/>
              <a:gdLst/>
              <a:ahLst/>
              <a:cxnLst/>
              <a:rect r="r" b="b" t="t" l="l"/>
              <a:pathLst>
                <a:path h="361586" w="360862">
                  <a:moveTo>
                    <a:pt x="0" y="0"/>
                  </a:moveTo>
                  <a:lnTo>
                    <a:pt x="360862" y="0"/>
                  </a:lnTo>
                  <a:lnTo>
                    <a:pt x="360862" y="361586"/>
                  </a:lnTo>
                  <a:lnTo>
                    <a:pt x="0" y="361586"/>
                  </a:lnTo>
                  <a:close/>
                </a:path>
              </a:pathLst>
            </a:custGeom>
            <a:solidFill>
              <a:srgbClr val="F954B7"/>
            </a:solidFill>
          </p:spPr>
        </p:sp>
        <p:sp>
          <p:nvSpPr>
            <p:cNvPr name="TextBox 43" id="43"/>
            <p:cNvSpPr txBox="true"/>
            <p:nvPr/>
          </p:nvSpPr>
          <p:spPr>
            <a:xfrm>
              <a:off x="0" y="-38100"/>
              <a:ext cx="360862" cy="399686"/>
            </a:xfrm>
            <a:prstGeom prst="rect">
              <a:avLst/>
            </a:prstGeom>
          </p:spPr>
          <p:txBody>
            <a:bodyPr anchor="ctr" rtlCol="false" tIns="50690" lIns="50690" bIns="50690" rIns="50690"/>
            <a:lstStyle/>
            <a:p>
              <a:pPr algn="ctr">
                <a:lnSpc>
                  <a:spcPts val="2654"/>
                </a:lnSpc>
              </a:pPr>
            </a:p>
          </p:txBody>
        </p:sp>
      </p:grpSp>
      <p:grpSp>
        <p:nvGrpSpPr>
          <p:cNvPr name="Group 44" id="44"/>
          <p:cNvGrpSpPr/>
          <p:nvPr/>
        </p:nvGrpSpPr>
        <p:grpSpPr>
          <a:xfrm rot="0">
            <a:off x="3312832" y="3456356"/>
            <a:ext cx="993090" cy="993090"/>
            <a:chOff x="0" y="0"/>
            <a:chExt cx="361586" cy="361586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0" y="0"/>
              <a:ext cx="361586" cy="361586"/>
            </a:xfrm>
            <a:custGeom>
              <a:avLst/>
              <a:gdLst/>
              <a:ahLst/>
              <a:cxnLst/>
              <a:rect r="r" b="b" t="t" l="l"/>
              <a:pathLst>
                <a:path h="361586" w="361586">
                  <a:moveTo>
                    <a:pt x="0" y="0"/>
                  </a:moveTo>
                  <a:lnTo>
                    <a:pt x="361586" y="0"/>
                  </a:lnTo>
                  <a:lnTo>
                    <a:pt x="361586" y="361586"/>
                  </a:lnTo>
                  <a:lnTo>
                    <a:pt x="0" y="361586"/>
                  </a:lnTo>
                  <a:close/>
                </a:path>
              </a:pathLst>
            </a:custGeom>
            <a:solidFill>
              <a:srgbClr val="F8FF00"/>
            </a:solidFill>
          </p:spPr>
        </p:sp>
        <p:sp>
          <p:nvSpPr>
            <p:cNvPr name="TextBox 46" id="46"/>
            <p:cNvSpPr txBox="true"/>
            <p:nvPr/>
          </p:nvSpPr>
          <p:spPr>
            <a:xfrm>
              <a:off x="0" y="-38100"/>
              <a:ext cx="361586" cy="399686"/>
            </a:xfrm>
            <a:prstGeom prst="rect">
              <a:avLst/>
            </a:prstGeom>
          </p:spPr>
          <p:txBody>
            <a:bodyPr anchor="ctr" rtlCol="false" tIns="50690" lIns="50690" bIns="50690" rIns="50690"/>
            <a:lstStyle/>
            <a:p>
              <a:pPr algn="ctr">
                <a:lnSpc>
                  <a:spcPts val="2654"/>
                </a:lnSpc>
              </a:pPr>
            </a:p>
          </p:txBody>
        </p:sp>
      </p:grpSp>
      <p:sp>
        <p:nvSpPr>
          <p:cNvPr name="TextBox 47" id="47"/>
          <p:cNvSpPr txBox="true"/>
          <p:nvPr/>
        </p:nvSpPr>
        <p:spPr>
          <a:xfrm rot="0">
            <a:off x="757840" y="4565372"/>
            <a:ext cx="601525" cy="1957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55"/>
              </a:lnSpc>
            </a:pPr>
            <a:r>
              <a:rPr lang="en-US" sz="1182">
                <a:solidFill>
                  <a:srgbClr val="000000"/>
                </a:solidFill>
                <a:latin typeface="Open Sans 1"/>
                <a:ea typeface="Open Sans 1"/>
                <a:cs typeface="Open Sans 1"/>
                <a:sym typeface="Open Sans 1"/>
              </a:rPr>
              <a:t>#EF8933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2137426" y="4565372"/>
            <a:ext cx="593128" cy="1957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55"/>
              </a:lnSpc>
            </a:pPr>
            <a:r>
              <a:rPr lang="en-US" sz="1182">
                <a:solidFill>
                  <a:srgbClr val="000000"/>
                </a:solidFill>
                <a:latin typeface="Open Sans 1"/>
                <a:ea typeface="Open Sans 1"/>
                <a:cs typeface="Open Sans 1"/>
                <a:sym typeface="Open Sans 1"/>
              </a:rPr>
              <a:t>#EF416F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3502909" y="4565372"/>
            <a:ext cx="612937" cy="1957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55"/>
              </a:lnSpc>
            </a:pPr>
            <a:r>
              <a:rPr lang="en-US" sz="1182">
                <a:solidFill>
                  <a:srgbClr val="000000"/>
                </a:solidFill>
                <a:latin typeface="Open Sans 1"/>
                <a:ea typeface="Open Sans 1"/>
                <a:cs typeface="Open Sans 1"/>
                <a:sym typeface="Open Sans 1"/>
              </a:rPr>
              <a:t>#FBE439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4867370" y="4565372"/>
            <a:ext cx="632799" cy="1957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55"/>
              </a:lnSpc>
            </a:pPr>
            <a:r>
              <a:rPr lang="en-US" sz="1182">
                <a:solidFill>
                  <a:srgbClr val="000000"/>
                </a:solidFill>
                <a:latin typeface="Open Sans 1"/>
                <a:ea typeface="Open Sans 1"/>
                <a:cs typeface="Open Sans 1"/>
                <a:sym typeface="Open Sans 1"/>
              </a:rPr>
              <a:t>#00B2A9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6250700" y="4565372"/>
            <a:ext cx="612937" cy="1957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55"/>
              </a:lnSpc>
            </a:pPr>
            <a:r>
              <a:rPr lang="en-US" sz="1182">
                <a:solidFill>
                  <a:srgbClr val="000000"/>
                </a:solidFill>
                <a:latin typeface="Open Sans 1"/>
                <a:ea typeface="Open Sans 1"/>
                <a:cs typeface="Open Sans 1"/>
                <a:sym typeface="Open Sans 1"/>
              </a:rPr>
              <a:t>#0F5BE6</a:t>
            </a:r>
          </a:p>
        </p:txBody>
      </p:sp>
      <p:grpSp>
        <p:nvGrpSpPr>
          <p:cNvPr name="Group 52" id="52"/>
          <p:cNvGrpSpPr/>
          <p:nvPr/>
        </p:nvGrpSpPr>
        <p:grpSpPr>
          <a:xfrm rot="0">
            <a:off x="7381578" y="3456356"/>
            <a:ext cx="991102" cy="993090"/>
            <a:chOff x="0" y="0"/>
            <a:chExt cx="360862" cy="361586"/>
          </a:xfrm>
        </p:grpSpPr>
        <p:sp>
          <p:nvSpPr>
            <p:cNvPr name="Freeform 53" id="53"/>
            <p:cNvSpPr/>
            <p:nvPr/>
          </p:nvSpPr>
          <p:spPr>
            <a:xfrm flipH="false" flipV="false" rot="0">
              <a:off x="0" y="0"/>
              <a:ext cx="360862" cy="361586"/>
            </a:xfrm>
            <a:custGeom>
              <a:avLst/>
              <a:gdLst/>
              <a:ahLst/>
              <a:cxnLst/>
              <a:rect r="r" b="b" t="t" l="l"/>
              <a:pathLst>
                <a:path h="361586" w="360862">
                  <a:moveTo>
                    <a:pt x="0" y="0"/>
                  </a:moveTo>
                  <a:lnTo>
                    <a:pt x="360862" y="0"/>
                  </a:lnTo>
                  <a:lnTo>
                    <a:pt x="360862" y="361586"/>
                  </a:lnTo>
                  <a:lnTo>
                    <a:pt x="0" y="361586"/>
                  </a:lnTo>
                  <a:close/>
                </a:path>
              </a:pathLst>
            </a:custGeom>
            <a:solidFill>
              <a:srgbClr val="7FFF00"/>
            </a:solidFill>
          </p:spPr>
        </p:sp>
        <p:sp>
          <p:nvSpPr>
            <p:cNvPr name="TextBox 54" id="54"/>
            <p:cNvSpPr txBox="true"/>
            <p:nvPr/>
          </p:nvSpPr>
          <p:spPr>
            <a:xfrm>
              <a:off x="0" y="-38100"/>
              <a:ext cx="360862" cy="399686"/>
            </a:xfrm>
            <a:prstGeom prst="rect">
              <a:avLst/>
            </a:prstGeom>
          </p:spPr>
          <p:txBody>
            <a:bodyPr anchor="ctr" rtlCol="false" tIns="50690" lIns="50690" bIns="50690" rIns="50690"/>
            <a:lstStyle/>
            <a:p>
              <a:pPr algn="ctr">
                <a:lnSpc>
                  <a:spcPts val="2654"/>
                </a:lnSpc>
              </a:pPr>
            </a:p>
          </p:txBody>
        </p:sp>
      </p:grpSp>
      <p:sp>
        <p:nvSpPr>
          <p:cNvPr name="TextBox 55" id="55"/>
          <p:cNvSpPr txBox="true"/>
          <p:nvPr/>
        </p:nvSpPr>
        <p:spPr>
          <a:xfrm rot="0">
            <a:off x="7583541" y="4565372"/>
            <a:ext cx="587177" cy="19856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55"/>
              </a:lnSpc>
            </a:pPr>
            <a:r>
              <a:rPr lang="en-US" sz="1182">
                <a:solidFill>
                  <a:srgbClr val="000000"/>
                </a:solidFill>
                <a:latin typeface="Open Sans 1"/>
                <a:ea typeface="Open Sans 1"/>
                <a:cs typeface="Open Sans 1"/>
                <a:sym typeface="Open Sans 1"/>
              </a:rPr>
              <a:t>#7FFF00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true">
          <a:gsLst>
            <a:gs pos="0">
              <a:srgbClr val="232F51">
                <a:alpha val="100000"/>
              </a:srgbClr>
            </a:gs>
            <a:gs pos="100000">
              <a:srgbClr val="363790">
                <a:alpha val="100000"/>
              </a:srgbClr>
            </a:gs>
          </a:gsLst>
          <a:lin ang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476607" y="6365837"/>
            <a:ext cx="2000286" cy="600413"/>
            <a:chOff x="0" y="0"/>
            <a:chExt cx="722044" cy="216731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722044" cy="216731"/>
            </a:xfrm>
            <a:custGeom>
              <a:avLst/>
              <a:gdLst/>
              <a:ahLst/>
              <a:cxnLst/>
              <a:rect r="r" b="b" t="t" l="l"/>
              <a:pathLst>
                <a:path h="216731" w="722044">
                  <a:moveTo>
                    <a:pt x="108366" y="0"/>
                  </a:moveTo>
                  <a:lnTo>
                    <a:pt x="613678" y="0"/>
                  </a:lnTo>
                  <a:cubicBezTo>
                    <a:pt x="642418" y="0"/>
                    <a:pt x="669982" y="11417"/>
                    <a:pt x="690304" y="31740"/>
                  </a:cubicBezTo>
                  <a:cubicBezTo>
                    <a:pt x="710627" y="52062"/>
                    <a:pt x="722044" y="79625"/>
                    <a:pt x="722044" y="108366"/>
                  </a:cubicBezTo>
                  <a:lnTo>
                    <a:pt x="722044" y="108366"/>
                  </a:lnTo>
                  <a:cubicBezTo>
                    <a:pt x="722044" y="137106"/>
                    <a:pt x="710627" y="164669"/>
                    <a:pt x="690304" y="184992"/>
                  </a:cubicBezTo>
                  <a:cubicBezTo>
                    <a:pt x="669982" y="205314"/>
                    <a:pt x="642418" y="216731"/>
                    <a:pt x="613678" y="216731"/>
                  </a:cubicBezTo>
                  <a:lnTo>
                    <a:pt x="108366" y="216731"/>
                  </a:lnTo>
                  <a:cubicBezTo>
                    <a:pt x="79625" y="216731"/>
                    <a:pt x="52062" y="205314"/>
                    <a:pt x="31740" y="184992"/>
                  </a:cubicBezTo>
                  <a:cubicBezTo>
                    <a:pt x="11417" y="164669"/>
                    <a:pt x="0" y="137106"/>
                    <a:pt x="0" y="108366"/>
                  </a:cubicBezTo>
                  <a:lnTo>
                    <a:pt x="0" y="108366"/>
                  </a:lnTo>
                  <a:cubicBezTo>
                    <a:pt x="0" y="79625"/>
                    <a:pt x="11417" y="52062"/>
                    <a:pt x="31740" y="31740"/>
                  </a:cubicBezTo>
                  <a:cubicBezTo>
                    <a:pt x="52062" y="11417"/>
                    <a:pt x="79625" y="0"/>
                    <a:pt x="108366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722044" cy="24530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40"/>
                </a:lnSpc>
              </a:pPr>
              <a:r>
                <a:rPr lang="en-US" sz="1457">
                  <a:solidFill>
                    <a:srgbClr val="000000"/>
                  </a:solidFill>
                  <a:latin typeface="Open Sans 2"/>
                  <a:ea typeface="Open Sans 2"/>
                  <a:cs typeface="Open Sans 2"/>
                  <a:sym typeface="Open Sans 2"/>
                </a:rPr>
                <a:t>your logo</a:t>
              </a: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787048" y="5155867"/>
            <a:ext cx="5273818" cy="5912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85"/>
              </a:lnSpc>
            </a:pPr>
            <a:r>
              <a:rPr lang="en-US" sz="1704">
                <a:solidFill>
                  <a:srgbClr val="FFFFFF"/>
                </a:solidFill>
                <a:latin typeface="Open Sans 2"/>
                <a:ea typeface="Open Sans 2"/>
                <a:cs typeface="Open Sans 2"/>
                <a:sym typeface="Open Sans 2"/>
              </a:rPr>
              <a:t>At the largest, most highly acclaimed conference in the world for facility management professionals!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447307" y="4141808"/>
            <a:ext cx="5953299" cy="9868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044"/>
              </a:lnSpc>
            </a:pPr>
            <a:r>
              <a:rPr lang="en-US" sz="5745" b="true">
                <a:solidFill>
                  <a:srgbClr val="FFFFFF"/>
                </a:solidFill>
                <a:latin typeface="Open Sans 2 Bold"/>
                <a:ea typeface="Open Sans 2 Bold"/>
                <a:cs typeface="Open Sans 2 Bold"/>
                <a:sym typeface="Open Sans 2 Bold"/>
              </a:rPr>
              <a:t>We’re Exhibiting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105236" y="5842489"/>
            <a:ext cx="2097563" cy="290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42"/>
              </a:lnSpc>
            </a:pPr>
            <a:r>
              <a:rPr lang="en-US" sz="1673" b="true">
                <a:solidFill>
                  <a:srgbClr val="F954B7"/>
                </a:solidFill>
                <a:latin typeface="Open Sans 2 Bold"/>
                <a:ea typeface="Open Sans 2 Bold"/>
                <a:cs typeface="Open Sans 2 Bold"/>
                <a:sym typeface="Open Sans 2 Bold"/>
              </a:rPr>
              <a:t>Visit us at Booth</a:t>
            </a:r>
          </a:p>
        </p:txBody>
      </p:sp>
      <p:grpSp>
        <p:nvGrpSpPr>
          <p:cNvPr name="Group 8" id="8"/>
          <p:cNvGrpSpPr/>
          <p:nvPr/>
        </p:nvGrpSpPr>
        <p:grpSpPr>
          <a:xfrm rot="0">
            <a:off x="4966244" y="-1545498"/>
            <a:ext cx="5512245" cy="5416834"/>
            <a:chOff x="0" y="0"/>
            <a:chExt cx="7349660" cy="7222446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1168627" y="3119737"/>
              <a:ext cx="2213662" cy="2213662"/>
            </a:xfrm>
            <a:custGeom>
              <a:avLst/>
              <a:gdLst/>
              <a:ahLst/>
              <a:cxnLst/>
              <a:rect r="r" b="b" t="t" l="l"/>
              <a:pathLst>
                <a:path h="2213662" w="2213662">
                  <a:moveTo>
                    <a:pt x="0" y="0"/>
                  </a:moveTo>
                  <a:lnTo>
                    <a:pt x="2213662" y="0"/>
                  </a:lnTo>
                  <a:lnTo>
                    <a:pt x="2213662" y="2213662"/>
                  </a:lnTo>
                  <a:lnTo>
                    <a:pt x="0" y="221366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0" b="0"/>
              </a:stretch>
            </a:blip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3628344" y="3665242"/>
              <a:ext cx="3557203" cy="3557203"/>
            </a:xfrm>
            <a:custGeom>
              <a:avLst/>
              <a:gdLst/>
              <a:ahLst/>
              <a:cxnLst/>
              <a:rect r="r" b="b" t="t" l="l"/>
              <a:pathLst>
                <a:path h="3557203" w="3557203">
                  <a:moveTo>
                    <a:pt x="0" y="0"/>
                  </a:moveTo>
                  <a:lnTo>
                    <a:pt x="3557203" y="0"/>
                  </a:lnTo>
                  <a:lnTo>
                    <a:pt x="3557203" y="3557204"/>
                  </a:lnTo>
                  <a:lnTo>
                    <a:pt x="0" y="35572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500191"/>
              <a:ext cx="3628344" cy="3628344"/>
            </a:xfrm>
            <a:custGeom>
              <a:avLst/>
              <a:gdLst/>
              <a:ahLst/>
              <a:cxnLst/>
              <a:rect r="r" b="b" t="t" l="l"/>
              <a:pathLst>
                <a:path h="3628344" w="3628344">
                  <a:moveTo>
                    <a:pt x="0" y="0"/>
                  </a:moveTo>
                  <a:lnTo>
                    <a:pt x="3628344" y="0"/>
                  </a:lnTo>
                  <a:lnTo>
                    <a:pt x="3628344" y="3628343"/>
                  </a:lnTo>
                  <a:lnTo>
                    <a:pt x="0" y="362834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1905816" y="0"/>
              <a:ext cx="5443844" cy="5443844"/>
            </a:xfrm>
            <a:custGeom>
              <a:avLst/>
              <a:gdLst/>
              <a:ahLst/>
              <a:cxnLst/>
              <a:rect r="r" b="b" t="t" l="l"/>
              <a:pathLst>
                <a:path h="5443844" w="5443844">
                  <a:moveTo>
                    <a:pt x="0" y="0"/>
                  </a:moveTo>
                  <a:lnTo>
                    <a:pt x="5443844" y="0"/>
                  </a:lnTo>
                  <a:lnTo>
                    <a:pt x="5443844" y="5443844"/>
                  </a:lnTo>
                  <a:lnTo>
                    <a:pt x="0" y="544384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3628344" y="4753814"/>
              <a:ext cx="928119" cy="928119"/>
            </a:xfrm>
            <a:custGeom>
              <a:avLst/>
              <a:gdLst/>
              <a:ahLst/>
              <a:cxnLst/>
              <a:rect r="r" b="b" t="t" l="l"/>
              <a:pathLst>
                <a:path h="928119" w="928119">
                  <a:moveTo>
                    <a:pt x="0" y="0"/>
                  </a:moveTo>
                  <a:lnTo>
                    <a:pt x="928118" y="0"/>
                  </a:lnTo>
                  <a:lnTo>
                    <a:pt x="928118" y="928118"/>
                  </a:lnTo>
                  <a:lnTo>
                    <a:pt x="0" y="9281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0" t="0" r="0" b="0"/>
              </a:stretch>
            </a:blipFill>
          </p:spPr>
        </p:sp>
      </p:grpSp>
      <p:grpSp>
        <p:nvGrpSpPr>
          <p:cNvPr name="Group 14" id="14"/>
          <p:cNvGrpSpPr/>
          <p:nvPr/>
        </p:nvGrpSpPr>
        <p:grpSpPr>
          <a:xfrm rot="0">
            <a:off x="1407720" y="1972105"/>
            <a:ext cx="5807401" cy="2284002"/>
            <a:chOff x="0" y="0"/>
            <a:chExt cx="7743202" cy="3045336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2263355" cy="3045336"/>
            </a:xfrm>
            <a:custGeom>
              <a:avLst/>
              <a:gdLst/>
              <a:ahLst/>
              <a:cxnLst/>
              <a:rect r="r" b="b" t="t" l="l"/>
              <a:pathLst>
                <a:path h="3045336" w="2263355">
                  <a:moveTo>
                    <a:pt x="0" y="0"/>
                  </a:moveTo>
                  <a:lnTo>
                    <a:pt x="2263355" y="0"/>
                  </a:lnTo>
                  <a:lnTo>
                    <a:pt x="2263355" y="3045336"/>
                  </a:lnTo>
                  <a:lnTo>
                    <a:pt x="0" y="30453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 l="0" t="0" r="-253038" b="0"/>
              </a:stretch>
            </a:blipFill>
          </p:spPr>
        </p:sp>
        <p:sp>
          <p:nvSpPr>
            <p:cNvPr name="TextBox 16" id="16"/>
            <p:cNvSpPr txBox="true"/>
            <p:nvPr/>
          </p:nvSpPr>
          <p:spPr>
            <a:xfrm rot="0">
              <a:off x="2301119" y="862670"/>
              <a:ext cx="5442083" cy="218266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5953"/>
                </a:lnSpc>
              </a:pPr>
              <a:r>
                <a:rPr lang="en-US" sz="6764" spc="-311" b="true">
                  <a:solidFill>
                    <a:srgbClr val="F8FF00"/>
                  </a:solidFill>
                  <a:latin typeface="Roboto Condensed Bold"/>
                  <a:ea typeface="Roboto Condensed Bold"/>
                  <a:cs typeface="Roboto Condensed Bold"/>
                  <a:sym typeface="Roboto Condensed Bold"/>
                </a:rPr>
                <a:t>WORLD</a:t>
              </a:r>
            </a:p>
            <a:p>
              <a:pPr algn="l">
                <a:lnSpc>
                  <a:spcPts val="5953"/>
                </a:lnSpc>
              </a:pPr>
              <a:r>
                <a:rPr lang="en-US" sz="6764" spc="-311" b="true">
                  <a:solidFill>
                    <a:srgbClr val="F8FF00"/>
                  </a:solidFill>
                  <a:latin typeface="Roboto Condensed Bold"/>
                  <a:ea typeface="Roboto Condensed Bold"/>
                  <a:cs typeface="Roboto Condensed Bold"/>
                  <a:sym typeface="Roboto Condensed Bold"/>
                </a:rPr>
                <a:t>WORKPLACE</a:t>
              </a:r>
            </a:p>
          </p:txBody>
        </p:sp>
        <p:sp>
          <p:nvSpPr>
            <p:cNvPr name="TextBox 17" id="17"/>
            <p:cNvSpPr txBox="true"/>
            <p:nvPr/>
          </p:nvSpPr>
          <p:spPr>
            <a:xfrm rot="0">
              <a:off x="2342436" y="384235"/>
              <a:ext cx="1032536" cy="51618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2607"/>
                </a:lnSpc>
              </a:pPr>
              <a:r>
                <a:rPr lang="en-US" sz="2963" spc="-32" b="true">
                  <a:solidFill>
                    <a:srgbClr val="FFFFFF"/>
                  </a:solidFill>
                  <a:latin typeface="Roboto Condensed Bold"/>
                  <a:ea typeface="Roboto Condensed Bold"/>
                  <a:cs typeface="Roboto Condensed Bold"/>
                  <a:sym typeface="Roboto Condensed Bold"/>
                </a:rPr>
                <a:t>IFMA</a:t>
              </a:r>
            </a:p>
          </p:txBody>
        </p:sp>
        <p:sp>
          <p:nvSpPr>
            <p:cNvPr name="TextBox 18" id="18"/>
            <p:cNvSpPr txBox="true"/>
            <p:nvPr/>
          </p:nvSpPr>
          <p:spPr>
            <a:xfrm rot="0">
              <a:off x="6679577" y="1342568"/>
              <a:ext cx="1063625" cy="51618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2607"/>
                </a:lnSpc>
              </a:pPr>
              <a:r>
                <a:rPr lang="en-US" sz="2963" spc="71" b="true">
                  <a:solidFill>
                    <a:srgbClr val="F954B7"/>
                  </a:solidFill>
                  <a:latin typeface="Roboto Condensed Bold"/>
                  <a:ea typeface="Roboto Condensed Bold"/>
                  <a:cs typeface="Roboto Condensed Bold"/>
                  <a:sym typeface="Roboto Condensed Bold"/>
                </a:rPr>
                <a:t>2025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true">
          <a:gsLst>
            <a:gs pos="0">
              <a:srgbClr val="232F51">
                <a:alpha val="100000"/>
              </a:srgbClr>
            </a:gs>
            <a:gs pos="100000">
              <a:srgbClr val="363790">
                <a:alpha val="100000"/>
              </a:srgbClr>
            </a:gs>
          </a:gsLst>
          <a:lin ang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>
            <a:off x="669135" y="4694069"/>
            <a:ext cx="7533795" cy="0"/>
          </a:xfrm>
          <a:prstGeom prst="line">
            <a:avLst/>
          </a:prstGeom>
          <a:ln cap="flat" w="28575">
            <a:solidFill>
              <a:srgbClr val="ACADFB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3" id="3"/>
          <p:cNvGrpSpPr/>
          <p:nvPr/>
        </p:nvGrpSpPr>
        <p:grpSpPr>
          <a:xfrm rot="0">
            <a:off x="5300526" y="5090775"/>
            <a:ext cx="2902404" cy="1588447"/>
            <a:chOff x="0" y="0"/>
            <a:chExt cx="1047681" cy="573382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047681" cy="573382"/>
            </a:xfrm>
            <a:custGeom>
              <a:avLst/>
              <a:gdLst/>
              <a:ahLst/>
              <a:cxnLst/>
              <a:rect r="r" b="b" t="t" l="l"/>
              <a:pathLst>
                <a:path h="573382" w="1047681">
                  <a:moveTo>
                    <a:pt x="98694" y="0"/>
                  </a:moveTo>
                  <a:lnTo>
                    <a:pt x="948987" y="0"/>
                  </a:lnTo>
                  <a:cubicBezTo>
                    <a:pt x="1003494" y="0"/>
                    <a:pt x="1047681" y="44187"/>
                    <a:pt x="1047681" y="98694"/>
                  </a:cubicBezTo>
                  <a:lnTo>
                    <a:pt x="1047681" y="474688"/>
                  </a:lnTo>
                  <a:cubicBezTo>
                    <a:pt x="1047681" y="529195"/>
                    <a:pt x="1003494" y="573382"/>
                    <a:pt x="948987" y="573382"/>
                  </a:cubicBezTo>
                  <a:lnTo>
                    <a:pt x="98694" y="573382"/>
                  </a:lnTo>
                  <a:cubicBezTo>
                    <a:pt x="44187" y="573382"/>
                    <a:pt x="0" y="529195"/>
                    <a:pt x="0" y="474688"/>
                  </a:cubicBezTo>
                  <a:lnTo>
                    <a:pt x="0" y="98694"/>
                  </a:lnTo>
                  <a:cubicBezTo>
                    <a:pt x="0" y="44187"/>
                    <a:pt x="44187" y="0"/>
                    <a:pt x="98694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28575"/>
              <a:ext cx="1047681" cy="60195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40"/>
                </a:lnSpc>
              </a:pPr>
              <a:r>
                <a:rPr lang="en-US" sz="1457">
                  <a:solidFill>
                    <a:srgbClr val="000000"/>
                  </a:solidFill>
                  <a:latin typeface="Open Sans 2"/>
                  <a:ea typeface="Open Sans 2"/>
                  <a:cs typeface="Open Sans 2"/>
                  <a:sym typeface="Open Sans 2"/>
                </a:rPr>
                <a:t>your logo</a:t>
              </a: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669135" y="5749099"/>
            <a:ext cx="4368339" cy="5036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025"/>
              </a:lnSpc>
            </a:pPr>
            <a:r>
              <a:rPr lang="en-US" sz="1446">
                <a:solidFill>
                  <a:srgbClr val="FFFFFF"/>
                </a:solidFill>
                <a:latin typeface="Open Sans 2"/>
                <a:ea typeface="Open Sans 2"/>
                <a:cs typeface="Open Sans 2"/>
                <a:sym typeface="Open Sans 2"/>
              </a:rPr>
              <a:t>At the largest, most highly acclaimed conference in the world for facility management professionals!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669135" y="5014575"/>
            <a:ext cx="4192270" cy="6906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664"/>
              </a:lnSpc>
            </a:pPr>
            <a:r>
              <a:rPr lang="en-US" sz="4046" b="true">
                <a:solidFill>
                  <a:srgbClr val="FFFFFF"/>
                </a:solidFill>
                <a:latin typeface="Open Sans 2 Bold"/>
                <a:ea typeface="Open Sans 2 Bold"/>
                <a:cs typeface="Open Sans 2 Bold"/>
                <a:sym typeface="Open Sans 2 Bold"/>
              </a:rPr>
              <a:t>We’re Exhibiting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669135" y="6388347"/>
            <a:ext cx="2097563" cy="290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42"/>
              </a:lnSpc>
            </a:pPr>
            <a:r>
              <a:rPr lang="en-US" sz="1673" b="true">
                <a:solidFill>
                  <a:srgbClr val="F954B7"/>
                </a:solidFill>
                <a:latin typeface="Open Sans 2 Bold"/>
                <a:ea typeface="Open Sans 2 Bold"/>
                <a:cs typeface="Open Sans 2 Bold"/>
                <a:sym typeface="Open Sans 2 Bold"/>
              </a:rPr>
              <a:t>Visit us at Booth</a:t>
            </a:r>
          </a:p>
        </p:txBody>
      </p:sp>
      <p:grpSp>
        <p:nvGrpSpPr>
          <p:cNvPr name="Group 9" id="9"/>
          <p:cNvGrpSpPr/>
          <p:nvPr/>
        </p:nvGrpSpPr>
        <p:grpSpPr>
          <a:xfrm rot="0">
            <a:off x="5012946" y="-1883581"/>
            <a:ext cx="5512245" cy="5416834"/>
            <a:chOff x="0" y="0"/>
            <a:chExt cx="7349660" cy="7222446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1168627" y="3119737"/>
              <a:ext cx="2213662" cy="2213662"/>
            </a:xfrm>
            <a:custGeom>
              <a:avLst/>
              <a:gdLst/>
              <a:ahLst/>
              <a:cxnLst/>
              <a:rect r="r" b="b" t="t" l="l"/>
              <a:pathLst>
                <a:path h="2213662" w="2213662">
                  <a:moveTo>
                    <a:pt x="0" y="0"/>
                  </a:moveTo>
                  <a:lnTo>
                    <a:pt x="2213662" y="0"/>
                  </a:lnTo>
                  <a:lnTo>
                    <a:pt x="2213662" y="2213662"/>
                  </a:lnTo>
                  <a:lnTo>
                    <a:pt x="0" y="221366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3628344" y="3665242"/>
              <a:ext cx="3557203" cy="3557203"/>
            </a:xfrm>
            <a:custGeom>
              <a:avLst/>
              <a:gdLst/>
              <a:ahLst/>
              <a:cxnLst/>
              <a:rect r="r" b="b" t="t" l="l"/>
              <a:pathLst>
                <a:path h="3557203" w="3557203">
                  <a:moveTo>
                    <a:pt x="0" y="0"/>
                  </a:moveTo>
                  <a:lnTo>
                    <a:pt x="3557203" y="0"/>
                  </a:lnTo>
                  <a:lnTo>
                    <a:pt x="3557203" y="3557204"/>
                  </a:lnTo>
                  <a:lnTo>
                    <a:pt x="0" y="35572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0" y="500191"/>
              <a:ext cx="3628344" cy="3628344"/>
            </a:xfrm>
            <a:custGeom>
              <a:avLst/>
              <a:gdLst/>
              <a:ahLst/>
              <a:cxnLst/>
              <a:rect r="r" b="b" t="t" l="l"/>
              <a:pathLst>
                <a:path h="3628344" w="3628344">
                  <a:moveTo>
                    <a:pt x="0" y="0"/>
                  </a:moveTo>
                  <a:lnTo>
                    <a:pt x="3628344" y="0"/>
                  </a:lnTo>
                  <a:lnTo>
                    <a:pt x="3628344" y="3628343"/>
                  </a:lnTo>
                  <a:lnTo>
                    <a:pt x="0" y="362834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1905816" y="0"/>
              <a:ext cx="5443844" cy="5443844"/>
            </a:xfrm>
            <a:custGeom>
              <a:avLst/>
              <a:gdLst/>
              <a:ahLst/>
              <a:cxnLst/>
              <a:rect r="r" b="b" t="t" l="l"/>
              <a:pathLst>
                <a:path h="5443844" w="5443844">
                  <a:moveTo>
                    <a:pt x="0" y="0"/>
                  </a:moveTo>
                  <a:lnTo>
                    <a:pt x="5443844" y="0"/>
                  </a:lnTo>
                  <a:lnTo>
                    <a:pt x="5443844" y="5443844"/>
                  </a:lnTo>
                  <a:lnTo>
                    <a:pt x="0" y="544384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3628344" y="4753814"/>
              <a:ext cx="928119" cy="928119"/>
            </a:xfrm>
            <a:custGeom>
              <a:avLst/>
              <a:gdLst/>
              <a:ahLst/>
              <a:cxnLst/>
              <a:rect r="r" b="b" t="t" l="l"/>
              <a:pathLst>
                <a:path h="928119" w="928119">
                  <a:moveTo>
                    <a:pt x="0" y="0"/>
                  </a:moveTo>
                  <a:lnTo>
                    <a:pt x="928118" y="0"/>
                  </a:lnTo>
                  <a:lnTo>
                    <a:pt x="928118" y="928118"/>
                  </a:lnTo>
                  <a:lnTo>
                    <a:pt x="0" y="9281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0" t="0" r="0" b="0"/>
              </a:stretch>
            </a:blipFill>
          </p:spPr>
        </p:sp>
      </p:grpSp>
      <p:grpSp>
        <p:nvGrpSpPr>
          <p:cNvPr name="Group 15" id="15"/>
          <p:cNvGrpSpPr/>
          <p:nvPr/>
        </p:nvGrpSpPr>
        <p:grpSpPr>
          <a:xfrm rot="0">
            <a:off x="669135" y="1599845"/>
            <a:ext cx="7395241" cy="2908486"/>
            <a:chOff x="0" y="0"/>
            <a:chExt cx="9860321" cy="3877982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2882194" cy="3877982"/>
            </a:xfrm>
            <a:custGeom>
              <a:avLst/>
              <a:gdLst/>
              <a:ahLst/>
              <a:cxnLst/>
              <a:rect r="r" b="b" t="t" l="l"/>
              <a:pathLst>
                <a:path h="3877982" w="2882194">
                  <a:moveTo>
                    <a:pt x="0" y="0"/>
                  </a:moveTo>
                  <a:lnTo>
                    <a:pt x="2882194" y="0"/>
                  </a:lnTo>
                  <a:lnTo>
                    <a:pt x="2882194" y="3877982"/>
                  </a:lnTo>
                  <a:lnTo>
                    <a:pt x="0" y="387798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 l="0" t="0" r="-253038" b="0"/>
              </a:stretch>
            </a:blipFill>
          </p:spPr>
        </p:sp>
        <p:sp>
          <p:nvSpPr>
            <p:cNvPr name="TextBox 17" id="17"/>
            <p:cNvSpPr txBox="true"/>
            <p:nvPr/>
          </p:nvSpPr>
          <p:spPr>
            <a:xfrm rot="0">
              <a:off x="2930283" y="1113128"/>
              <a:ext cx="6930038" cy="276485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7580"/>
                </a:lnSpc>
              </a:pPr>
              <a:r>
                <a:rPr lang="en-US" sz="8614" spc="-396" b="true">
                  <a:solidFill>
                    <a:srgbClr val="F8FF00"/>
                  </a:solidFill>
                  <a:latin typeface="Roboto Condensed Bold"/>
                  <a:ea typeface="Roboto Condensed Bold"/>
                  <a:cs typeface="Roboto Condensed Bold"/>
                  <a:sym typeface="Roboto Condensed Bold"/>
                </a:rPr>
                <a:t>WORLD</a:t>
              </a:r>
            </a:p>
            <a:p>
              <a:pPr algn="l">
                <a:lnSpc>
                  <a:spcPts val="7580"/>
                </a:lnSpc>
              </a:pPr>
              <a:r>
                <a:rPr lang="en-US" sz="8614" spc="-396" b="true">
                  <a:solidFill>
                    <a:srgbClr val="F8FF00"/>
                  </a:solidFill>
                  <a:latin typeface="Roboto Condensed Bold"/>
                  <a:ea typeface="Roboto Condensed Bold"/>
                  <a:cs typeface="Roboto Condensed Bold"/>
                  <a:sym typeface="Roboto Condensed Bold"/>
                </a:rPr>
                <a:t>WORKPLACE</a:t>
              </a:r>
            </a:p>
          </p:txBody>
        </p:sp>
        <p:sp>
          <p:nvSpPr>
            <p:cNvPr name="TextBox 18" id="18"/>
            <p:cNvSpPr txBox="true"/>
            <p:nvPr/>
          </p:nvSpPr>
          <p:spPr>
            <a:xfrm rot="0">
              <a:off x="2982897" y="506556"/>
              <a:ext cx="1314849" cy="64005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320"/>
                </a:lnSpc>
              </a:pPr>
              <a:r>
                <a:rPr lang="en-US" sz="3773" spc="-41" b="true">
                  <a:solidFill>
                    <a:srgbClr val="FFFFFF"/>
                  </a:solidFill>
                  <a:latin typeface="Roboto Condensed Bold"/>
                  <a:ea typeface="Roboto Condensed Bold"/>
                  <a:cs typeface="Roboto Condensed Bold"/>
                  <a:sym typeface="Roboto Condensed Bold"/>
                </a:rPr>
                <a:t>IFMA</a:t>
              </a:r>
            </a:p>
          </p:txBody>
        </p:sp>
        <p:sp>
          <p:nvSpPr>
            <p:cNvPr name="TextBox 19" id="19"/>
            <p:cNvSpPr txBox="true"/>
            <p:nvPr/>
          </p:nvSpPr>
          <p:spPr>
            <a:xfrm rot="0">
              <a:off x="8505884" y="1726914"/>
              <a:ext cx="1354438" cy="64005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320"/>
                </a:lnSpc>
              </a:pPr>
              <a:r>
                <a:rPr lang="en-US" sz="3773" spc="90" b="true">
                  <a:solidFill>
                    <a:srgbClr val="F954B7"/>
                  </a:solidFill>
                  <a:latin typeface="Roboto Condensed Bold"/>
                  <a:ea typeface="Roboto Condensed Bold"/>
                  <a:cs typeface="Roboto Condensed Bold"/>
                  <a:sym typeface="Roboto Condensed Bold"/>
                </a:rPr>
                <a:t>2025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true">
          <a:gsLst>
            <a:gs pos="0">
              <a:srgbClr val="232F51">
                <a:alpha val="100000"/>
              </a:srgbClr>
            </a:gs>
            <a:gs pos="100000">
              <a:srgbClr val="363790">
                <a:alpha val="100000"/>
              </a:srgbClr>
            </a:gs>
          </a:gsLst>
          <a:lin ang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062317" y="5932353"/>
            <a:ext cx="2834145" cy="789486"/>
            <a:chOff x="0" y="0"/>
            <a:chExt cx="1023042" cy="284981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023042" cy="284981"/>
            </a:xfrm>
            <a:custGeom>
              <a:avLst/>
              <a:gdLst/>
              <a:ahLst/>
              <a:cxnLst/>
              <a:rect r="r" b="b" t="t" l="l"/>
              <a:pathLst>
                <a:path h="284981" w="1023042">
                  <a:moveTo>
                    <a:pt x="101071" y="0"/>
                  </a:moveTo>
                  <a:lnTo>
                    <a:pt x="921970" y="0"/>
                  </a:lnTo>
                  <a:cubicBezTo>
                    <a:pt x="977790" y="0"/>
                    <a:pt x="1023042" y="45251"/>
                    <a:pt x="1023042" y="101071"/>
                  </a:cubicBezTo>
                  <a:lnTo>
                    <a:pt x="1023042" y="183909"/>
                  </a:lnTo>
                  <a:cubicBezTo>
                    <a:pt x="1023042" y="239730"/>
                    <a:pt x="977790" y="284981"/>
                    <a:pt x="921970" y="284981"/>
                  </a:cubicBezTo>
                  <a:lnTo>
                    <a:pt x="101071" y="284981"/>
                  </a:lnTo>
                  <a:cubicBezTo>
                    <a:pt x="45251" y="284981"/>
                    <a:pt x="0" y="239730"/>
                    <a:pt x="0" y="183909"/>
                  </a:cubicBezTo>
                  <a:lnTo>
                    <a:pt x="0" y="101071"/>
                  </a:lnTo>
                  <a:cubicBezTo>
                    <a:pt x="0" y="45251"/>
                    <a:pt x="45251" y="0"/>
                    <a:pt x="101071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1023042" cy="31355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40"/>
                </a:lnSpc>
              </a:pPr>
              <a:r>
                <a:rPr lang="en-US" sz="1457">
                  <a:solidFill>
                    <a:srgbClr val="000000"/>
                  </a:solidFill>
                  <a:latin typeface="Open Sans 2"/>
                  <a:ea typeface="Open Sans 2"/>
                  <a:cs typeface="Open Sans 2"/>
                  <a:sym typeface="Open Sans 2"/>
                </a:rPr>
                <a:t>your logo</a:t>
              </a: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686289" y="5165446"/>
            <a:ext cx="5580922" cy="6239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4"/>
              </a:lnSpc>
            </a:pPr>
            <a:r>
              <a:rPr lang="en-US" sz="1803">
                <a:solidFill>
                  <a:srgbClr val="FFFFFF"/>
                </a:solidFill>
                <a:latin typeface="Open Sans 2"/>
                <a:ea typeface="Open Sans 2"/>
                <a:cs typeface="Open Sans 2"/>
                <a:sym typeface="Open Sans 2"/>
              </a:rPr>
              <a:t>Of the largest, most highly acclaimed conference in the world for facility management professionals!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193509" y="4313258"/>
            <a:ext cx="6566483" cy="7378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012"/>
              </a:lnSpc>
            </a:pPr>
            <a:r>
              <a:rPr lang="en-US" sz="4294" b="true">
                <a:solidFill>
                  <a:srgbClr val="FFFFFF"/>
                </a:solidFill>
                <a:latin typeface="Open Sans 2 Bold"/>
                <a:ea typeface="Open Sans 2 Bold"/>
                <a:cs typeface="Open Sans 2 Bold"/>
                <a:sym typeface="Open Sans 2 Bold"/>
              </a:rPr>
              <a:t>We’re a Proud Sponsor</a:t>
            </a:r>
          </a:p>
        </p:txBody>
      </p:sp>
      <p:grpSp>
        <p:nvGrpSpPr>
          <p:cNvPr name="Group 7" id="7"/>
          <p:cNvGrpSpPr/>
          <p:nvPr/>
        </p:nvGrpSpPr>
        <p:grpSpPr>
          <a:xfrm rot="0">
            <a:off x="1407720" y="1972105"/>
            <a:ext cx="5807401" cy="2284002"/>
            <a:chOff x="0" y="0"/>
            <a:chExt cx="7743202" cy="3045336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263355" cy="3045336"/>
            </a:xfrm>
            <a:custGeom>
              <a:avLst/>
              <a:gdLst/>
              <a:ahLst/>
              <a:cxnLst/>
              <a:rect r="r" b="b" t="t" l="l"/>
              <a:pathLst>
                <a:path h="3045336" w="2263355">
                  <a:moveTo>
                    <a:pt x="0" y="0"/>
                  </a:moveTo>
                  <a:lnTo>
                    <a:pt x="2263355" y="0"/>
                  </a:lnTo>
                  <a:lnTo>
                    <a:pt x="2263355" y="3045336"/>
                  </a:lnTo>
                  <a:lnTo>
                    <a:pt x="0" y="30453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-253038" b="0"/>
              </a:stretch>
            </a:blipFill>
          </p:spPr>
        </p:sp>
        <p:sp>
          <p:nvSpPr>
            <p:cNvPr name="TextBox 9" id="9"/>
            <p:cNvSpPr txBox="true"/>
            <p:nvPr/>
          </p:nvSpPr>
          <p:spPr>
            <a:xfrm rot="0">
              <a:off x="2301119" y="862670"/>
              <a:ext cx="5442083" cy="218266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5953"/>
                </a:lnSpc>
              </a:pPr>
              <a:r>
                <a:rPr lang="en-US" sz="6764" spc="-311" b="true">
                  <a:solidFill>
                    <a:srgbClr val="F8FF00"/>
                  </a:solidFill>
                  <a:latin typeface="Roboto Condensed Bold"/>
                  <a:ea typeface="Roboto Condensed Bold"/>
                  <a:cs typeface="Roboto Condensed Bold"/>
                  <a:sym typeface="Roboto Condensed Bold"/>
                </a:rPr>
                <a:t>WORLD</a:t>
              </a:r>
            </a:p>
            <a:p>
              <a:pPr algn="l">
                <a:lnSpc>
                  <a:spcPts val="5953"/>
                </a:lnSpc>
              </a:pPr>
              <a:r>
                <a:rPr lang="en-US" sz="6764" spc="-311" b="true">
                  <a:solidFill>
                    <a:srgbClr val="F8FF00"/>
                  </a:solidFill>
                  <a:latin typeface="Roboto Condensed Bold"/>
                  <a:ea typeface="Roboto Condensed Bold"/>
                  <a:cs typeface="Roboto Condensed Bold"/>
                  <a:sym typeface="Roboto Condensed Bold"/>
                </a:rPr>
                <a:t>WORKPLACE</a:t>
              </a:r>
            </a:p>
          </p:txBody>
        </p:sp>
        <p:sp>
          <p:nvSpPr>
            <p:cNvPr name="TextBox 10" id="10"/>
            <p:cNvSpPr txBox="true"/>
            <p:nvPr/>
          </p:nvSpPr>
          <p:spPr>
            <a:xfrm rot="0">
              <a:off x="2342436" y="384235"/>
              <a:ext cx="1032536" cy="51618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2607"/>
                </a:lnSpc>
              </a:pPr>
              <a:r>
                <a:rPr lang="en-US" sz="2963" spc="-32" b="true">
                  <a:solidFill>
                    <a:srgbClr val="FFFFFF"/>
                  </a:solidFill>
                  <a:latin typeface="Roboto Condensed Bold"/>
                  <a:ea typeface="Roboto Condensed Bold"/>
                  <a:cs typeface="Roboto Condensed Bold"/>
                  <a:sym typeface="Roboto Condensed Bold"/>
                </a:rPr>
                <a:t>IFMA</a:t>
              </a:r>
            </a:p>
          </p:txBody>
        </p:sp>
        <p:sp>
          <p:nvSpPr>
            <p:cNvPr name="TextBox 11" id="11"/>
            <p:cNvSpPr txBox="true"/>
            <p:nvPr/>
          </p:nvSpPr>
          <p:spPr>
            <a:xfrm rot="0">
              <a:off x="6679577" y="1342568"/>
              <a:ext cx="1063625" cy="51618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2607"/>
                </a:lnSpc>
              </a:pPr>
              <a:r>
                <a:rPr lang="en-US" sz="2963" spc="71" b="true">
                  <a:solidFill>
                    <a:srgbClr val="F954B7"/>
                  </a:solidFill>
                  <a:latin typeface="Roboto Condensed Bold"/>
                  <a:ea typeface="Roboto Condensed Bold"/>
                  <a:cs typeface="Roboto Condensed Bold"/>
                  <a:sym typeface="Roboto Condensed Bold"/>
                </a:rPr>
                <a:t>2025</a:t>
              </a: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5012946" y="-1883581"/>
            <a:ext cx="5512245" cy="5416834"/>
            <a:chOff x="0" y="0"/>
            <a:chExt cx="7349660" cy="7222446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1168627" y="3119737"/>
              <a:ext cx="2213662" cy="2213662"/>
            </a:xfrm>
            <a:custGeom>
              <a:avLst/>
              <a:gdLst/>
              <a:ahLst/>
              <a:cxnLst/>
              <a:rect r="r" b="b" t="t" l="l"/>
              <a:pathLst>
                <a:path h="2213662" w="2213662">
                  <a:moveTo>
                    <a:pt x="0" y="0"/>
                  </a:moveTo>
                  <a:lnTo>
                    <a:pt x="2213662" y="0"/>
                  </a:lnTo>
                  <a:lnTo>
                    <a:pt x="2213662" y="2213662"/>
                  </a:lnTo>
                  <a:lnTo>
                    <a:pt x="0" y="221366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3628344" y="3665242"/>
              <a:ext cx="3557203" cy="3557203"/>
            </a:xfrm>
            <a:custGeom>
              <a:avLst/>
              <a:gdLst/>
              <a:ahLst/>
              <a:cxnLst/>
              <a:rect r="r" b="b" t="t" l="l"/>
              <a:pathLst>
                <a:path h="3557203" w="3557203">
                  <a:moveTo>
                    <a:pt x="0" y="0"/>
                  </a:moveTo>
                  <a:lnTo>
                    <a:pt x="3557203" y="0"/>
                  </a:lnTo>
                  <a:lnTo>
                    <a:pt x="3557203" y="3557204"/>
                  </a:lnTo>
                  <a:lnTo>
                    <a:pt x="0" y="35572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0"/>
              </a:stretch>
            </a:blipFill>
          </p:spPr>
        </p:sp>
        <p:sp>
          <p:nvSpPr>
            <p:cNvPr name="Freeform 15" id="15"/>
            <p:cNvSpPr/>
            <p:nvPr/>
          </p:nvSpPr>
          <p:spPr>
            <a:xfrm flipH="false" flipV="false" rot="0">
              <a:off x="0" y="500191"/>
              <a:ext cx="3628344" cy="3628344"/>
            </a:xfrm>
            <a:custGeom>
              <a:avLst/>
              <a:gdLst/>
              <a:ahLst/>
              <a:cxnLst/>
              <a:rect r="r" b="b" t="t" l="l"/>
              <a:pathLst>
                <a:path h="3628344" w="3628344">
                  <a:moveTo>
                    <a:pt x="0" y="0"/>
                  </a:moveTo>
                  <a:lnTo>
                    <a:pt x="3628344" y="0"/>
                  </a:lnTo>
                  <a:lnTo>
                    <a:pt x="3628344" y="3628343"/>
                  </a:lnTo>
                  <a:lnTo>
                    <a:pt x="0" y="362834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0" r="0" b="0"/>
              </a:stretch>
            </a:blip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1905816" y="0"/>
              <a:ext cx="5443844" cy="5443844"/>
            </a:xfrm>
            <a:custGeom>
              <a:avLst/>
              <a:gdLst/>
              <a:ahLst/>
              <a:cxnLst/>
              <a:rect r="r" b="b" t="t" l="l"/>
              <a:pathLst>
                <a:path h="5443844" w="5443844">
                  <a:moveTo>
                    <a:pt x="0" y="0"/>
                  </a:moveTo>
                  <a:lnTo>
                    <a:pt x="5443844" y="0"/>
                  </a:lnTo>
                  <a:lnTo>
                    <a:pt x="5443844" y="5443844"/>
                  </a:lnTo>
                  <a:lnTo>
                    <a:pt x="0" y="544384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0" t="0" r="0" b="0"/>
              </a:stretch>
            </a:blipFill>
          </p:spPr>
        </p:sp>
        <p:sp>
          <p:nvSpPr>
            <p:cNvPr name="Freeform 17" id="17"/>
            <p:cNvSpPr/>
            <p:nvPr/>
          </p:nvSpPr>
          <p:spPr>
            <a:xfrm flipH="false" flipV="false" rot="0">
              <a:off x="3628344" y="4753814"/>
              <a:ext cx="928119" cy="928119"/>
            </a:xfrm>
            <a:custGeom>
              <a:avLst/>
              <a:gdLst/>
              <a:ahLst/>
              <a:cxnLst/>
              <a:rect r="r" b="b" t="t" l="l"/>
              <a:pathLst>
                <a:path h="928119" w="928119">
                  <a:moveTo>
                    <a:pt x="0" y="0"/>
                  </a:moveTo>
                  <a:lnTo>
                    <a:pt x="928118" y="0"/>
                  </a:lnTo>
                  <a:lnTo>
                    <a:pt x="928118" y="928118"/>
                  </a:lnTo>
                  <a:lnTo>
                    <a:pt x="0" y="9281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 l="0" t="0" r="0" b="0"/>
              </a:stretch>
            </a:blipFill>
          </p:spPr>
        </p:sp>
      </p:grp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true">
          <a:gsLst>
            <a:gs pos="0">
              <a:srgbClr val="232F51">
                <a:alpha val="100000"/>
              </a:srgbClr>
            </a:gs>
            <a:gs pos="100000">
              <a:srgbClr val="363790">
                <a:alpha val="100000"/>
              </a:srgbClr>
            </a:gs>
          </a:gsLst>
          <a:lin ang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062317" y="5932353"/>
            <a:ext cx="2834145" cy="789486"/>
            <a:chOff x="0" y="0"/>
            <a:chExt cx="1023042" cy="284981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023042" cy="284981"/>
            </a:xfrm>
            <a:custGeom>
              <a:avLst/>
              <a:gdLst/>
              <a:ahLst/>
              <a:cxnLst/>
              <a:rect r="r" b="b" t="t" l="l"/>
              <a:pathLst>
                <a:path h="284981" w="1023042">
                  <a:moveTo>
                    <a:pt x="101071" y="0"/>
                  </a:moveTo>
                  <a:lnTo>
                    <a:pt x="921970" y="0"/>
                  </a:lnTo>
                  <a:cubicBezTo>
                    <a:pt x="977790" y="0"/>
                    <a:pt x="1023042" y="45251"/>
                    <a:pt x="1023042" y="101071"/>
                  </a:cubicBezTo>
                  <a:lnTo>
                    <a:pt x="1023042" y="183909"/>
                  </a:lnTo>
                  <a:cubicBezTo>
                    <a:pt x="1023042" y="239730"/>
                    <a:pt x="977790" y="284981"/>
                    <a:pt x="921970" y="284981"/>
                  </a:cubicBezTo>
                  <a:lnTo>
                    <a:pt x="101071" y="284981"/>
                  </a:lnTo>
                  <a:cubicBezTo>
                    <a:pt x="45251" y="284981"/>
                    <a:pt x="0" y="239730"/>
                    <a:pt x="0" y="183909"/>
                  </a:cubicBezTo>
                  <a:lnTo>
                    <a:pt x="0" y="101071"/>
                  </a:lnTo>
                  <a:cubicBezTo>
                    <a:pt x="0" y="45251"/>
                    <a:pt x="45251" y="0"/>
                    <a:pt x="101071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1023042" cy="31355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40"/>
                </a:lnSpc>
              </a:pPr>
              <a:r>
                <a:rPr lang="en-US" sz="1457">
                  <a:solidFill>
                    <a:srgbClr val="000000"/>
                  </a:solidFill>
                  <a:latin typeface="Open Sans 2"/>
                  <a:ea typeface="Open Sans 2"/>
                  <a:cs typeface="Open Sans 2"/>
                  <a:sym typeface="Open Sans 2"/>
                </a:rPr>
                <a:t>your logo</a:t>
              </a: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686289" y="5165446"/>
            <a:ext cx="5580922" cy="6239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4"/>
              </a:lnSpc>
            </a:pPr>
            <a:r>
              <a:rPr lang="en-US" sz="1803">
                <a:solidFill>
                  <a:srgbClr val="FFFFFF"/>
                </a:solidFill>
                <a:latin typeface="Open Sans 2"/>
                <a:ea typeface="Open Sans 2"/>
                <a:cs typeface="Open Sans 2"/>
                <a:sym typeface="Open Sans 2"/>
              </a:rPr>
              <a:t>Of the largest, most highly acclaimed conference in the world for facility management professionals!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193509" y="4313258"/>
            <a:ext cx="6566483" cy="7378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012"/>
              </a:lnSpc>
            </a:pPr>
            <a:r>
              <a:rPr lang="en-US" sz="4294" b="true">
                <a:solidFill>
                  <a:srgbClr val="FFFFFF"/>
                </a:solidFill>
                <a:latin typeface="Open Sans 2 Bold"/>
                <a:ea typeface="Open Sans 2 Bold"/>
                <a:cs typeface="Open Sans 2 Bold"/>
                <a:sym typeface="Open Sans 2 Bold"/>
              </a:rPr>
              <a:t>We’re a Proud Partner</a:t>
            </a:r>
          </a:p>
        </p:txBody>
      </p:sp>
      <p:grpSp>
        <p:nvGrpSpPr>
          <p:cNvPr name="Group 7" id="7"/>
          <p:cNvGrpSpPr/>
          <p:nvPr/>
        </p:nvGrpSpPr>
        <p:grpSpPr>
          <a:xfrm rot="0">
            <a:off x="1407720" y="1972105"/>
            <a:ext cx="5807401" cy="2284002"/>
            <a:chOff x="0" y="0"/>
            <a:chExt cx="7743202" cy="3045336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263355" cy="3045336"/>
            </a:xfrm>
            <a:custGeom>
              <a:avLst/>
              <a:gdLst/>
              <a:ahLst/>
              <a:cxnLst/>
              <a:rect r="r" b="b" t="t" l="l"/>
              <a:pathLst>
                <a:path h="3045336" w="2263355">
                  <a:moveTo>
                    <a:pt x="0" y="0"/>
                  </a:moveTo>
                  <a:lnTo>
                    <a:pt x="2263355" y="0"/>
                  </a:lnTo>
                  <a:lnTo>
                    <a:pt x="2263355" y="3045336"/>
                  </a:lnTo>
                  <a:lnTo>
                    <a:pt x="0" y="30453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-253038" b="0"/>
              </a:stretch>
            </a:blipFill>
          </p:spPr>
        </p:sp>
        <p:sp>
          <p:nvSpPr>
            <p:cNvPr name="TextBox 9" id="9"/>
            <p:cNvSpPr txBox="true"/>
            <p:nvPr/>
          </p:nvSpPr>
          <p:spPr>
            <a:xfrm rot="0">
              <a:off x="2301119" y="862670"/>
              <a:ext cx="5442083" cy="218266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5953"/>
                </a:lnSpc>
              </a:pPr>
              <a:r>
                <a:rPr lang="en-US" sz="6764" spc="-311" b="true">
                  <a:solidFill>
                    <a:srgbClr val="F8FF00"/>
                  </a:solidFill>
                  <a:latin typeface="Roboto Condensed Bold"/>
                  <a:ea typeface="Roboto Condensed Bold"/>
                  <a:cs typeface="Roboto Condensed Bold"/>
                  <a:sym typeface="Roboto Condensed Bold"/>
                </a:rPr>
                <a:t>WORLD</a:t>
              </a:r>
            </a:p>
            <a:p>
              <a:pPr algn="l">
                <a:lnSpc>
                  <a:spcPts val="5953"/>
                </a:lnSpc>
              </a:pPr>
              <a:r>
                <a:rPr lang="en-US" sz="6764" spc="-311" b="true">
                  <a:solidFill>
                    <a:srgbClr val="F8FF00"/>
                  </a:solidFill>
                  <a:latin typeface="Roboto Condensed Bold"/>
                  <a:ea typeface="Roboto Condensed Bold"/>
                  <a:cs typeface="Roboto Condensed Bold"/>
                  <a:sym typeface="Roboto Condensed Bold"/>
                </a:rPr>
                <a:t>WORKPLACE</a:t>
              </a:r>
            </a:p>
          </p:txBody>
        </p:sp>
        <p:sp>
          <p:nvSpPr>
            <p:cNvPr name="TextBox 10" id="10"/>
            <p:cNvSpPr txBox="true"/>
            <p:nvPr/>
          </p:nvSpPr>
          <p:spPr>
            <a:xfrm rot="0">
              <a:off x="2342436" y="384235"/>
              <a:ext cx="1032536" cy="51618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2607"/>
                </a:lnSpc>
              </a:pPr>
              <a:r>
                <a:rPr lang="en-US" sz="2963" spc="-32" b="true">
                  <a:solidFill>
                    <a:srgbClr val="FFFFFF"/>
                  </a:solidFill>
                  <a:latin typeface="Roboto Condensed Bold"/>
                  <a:ea typeface="Roboto Condensed Bold"/>
                  <a:cs typeface="Roboto Condensed Bold"/>
                  <a:sym typeface="Roboto Condensed Bold"/>
                </a:rPr>
                <a:t>IFMA</a:t>
              </a:r>
            </a:p>
          </p:txBody>
        </p:sp>
        <p:sp>
          <p:nvSpPr>
            <p:cNvPr name="TextBox 11" id="11"/>
            <p:cNvSpPr txBox="true"/>
            <p:nvPr/>
          </p:nvSpPr>
          <p:spPr>
            <a:xfrm rot="0">
              <a:off x="6679577" y="1342568"/>
              <a:ext cx="1063625" cy="51618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2607"/>
                </a:lnSpc>
              </a:pPr>
              <a:r>
                <a:rPr lang="en-US" sz="2963" spc="71" b="true">
                  <a:solidFill>
                    <a:srgbClr val="F954B7"/>
                  </a:solidFill>
                  <a:latin typeface="Roboto Condensed Bold"/>
                  <a:ea typeface="Roboto Condensed Bold"/>
                  <a:cs typeface="Roboto Condensed Bold"/>
                  <a:sym typeface="Roboto Condensed Bold"/>
                </a:rPr>
                <a:t>2025</a:t>
              </a: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5012946" y="-1883581"/>
            <a:ext cx="5512245" cy="5416834"/>
            <a:chOff x="0" y="0"/>
            <a:chExt cx="7349660" cy="7222446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1168627" y="3119737"/>
              <a:ext cx="2213662" cy="2213662"/>
            </a:xfrm>
            <a:custGeom>
              <a:avLst/>
              <a:gdLst/>
              <a:ahLst/>
              <a:cxnLst/>
              <a:rect r="r" b="b" t="t" l="l"/>
              <a:pathLst>
                <a:path h="2213662" w="2213662">
                  <a:moveTo>
                    <a:pt x="0" y="0"/>
                  </a:moveTo>
                  <a:lnTo>
                    <a:pt x="2213662" y="0"/>
                  </a:lnTo>
                  <a:lnTo>
                    <a:pt x="2213662" y="2213662"/>
                  </a:lnTo>
                  <a:lnTo>
                    <a:pt x="0" y="221366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3628344" y="3665242"/>
              <a:ext cx="3557203" cy="3557203"/>
            </a:xfrm>
            <a:custGeom>
              <a:avLst/>
              <a:gdLst/>
              <a:ahLst/>
              <a:cxnLst/>
              <a:rect r="r" b="b" t="t" l="l"/>
              <a:pathLst>
                <a:path h="3557203" w="3557203">
                  <a:moveTo>
                    <a:pt x="0" y="0"/>
                  </a:moveTo>
                  <a:lnTo>
                    <a:pt x="3557203" y="0"/>
                  </a:lnTo>
                  <a:lnTo>
                    <a:pt x="3557203" y="3557204"/>
                  </a:lnTo>
                  <a:lnTo>
                    <a:pt x="0" y="35572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0"/>
              </a:stretch>
            </a:blipFill>
          </p:spPr>
        </p:sp>
        <p:sp>
          <p:nvSpPr>
            <p:cNvPr name="Freeform 15" id="15"/>
            <p:cNvSpPr/>
            <p:nvPr/>
          </p:nvSpPr>
          <p:spPr>
            <a:xfrm flipH="false" flipV="false" rot="0">
              <a:off x="0" y="500191"/>
              <a:ext cx="3628344" cy="3628344"/>
            </a:xfrm>
            <a:custGeom>
              <a:avLst/>
              <a:gdLst/>
              <a:ahLst/>
              <a:cxnLst/>
              <a:rect r="r" b="b" t="t" l="l"/>
              <a:pathLst>
                <a:path h="3628344" w="3628344">
                  <a:moveTo>
                    <a:pt x="0" y="0"/>
                  </a:moveTo>
                  <a:lnTo>
                    <a:pt x="3628344" y="0"/>
                  </a:lnTo>
                  <a:lnTo>
                    <a:pt x="3628344" y="3628343"/>
                  </a:lnTo>
                  <a:lnTo>
                    <a:pt x="0" y="362834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0" r="0" b="0"/>
              </a:stretch>
            </a:blip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1905816" y="0"/>
              <a:ext cx="5443844" cy="5443844"/>
            </a:xfrm>
            <a:custGeom>
              <a:avLst/>
              <a:gdLst/>
              <a:ahLst/>
              <a:cxnLst/>
              <a:rect r="r" b="b" t="t" l="l"/>
              <a:pathLst>
                <a:path h="5443844" w="5443844">
                  <a:moveTo>
                    <a:pt x="0" y="0"/>
                  </a:moveTo>
                  <a:lnTo>
                    <a:pt x="5443844" y="0"/>
                  </a:lnTo>
                  <a:lnTo>
                    <a:pt x="5443844" y="5443844"/>
                  </a:lnTo>
                  <a:lnTo>
                    <a:pt x="0" y="544384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0" t="0" r="0" b="0"/>
              </a:stretch>
            </a:blipFill>
          </p:spPr>
        </p:sp>
        <p:sp>
          <p:nvSpPr>
            <p:cNvPr name="Freeform 17" id="17"/>
            <p:cNvSpPr/>
            <p:nvPr/>
          </p:nvSpPr>
          <p:spPr>
            <a:xfrm flipH="false" flipV="false" rot="0">
              <a:off x="3628344" y="4753814"/>
              <a:ext cx="928119" cy="928119"/>
            </a:xfrm>
            <a:custGeom>
              <a:avLst/>
              <a:gdLst/>
              <a:ahLst/>
              <a:cxnLst/>
              <a:rect r="r" b="b" t="t" l="l"/>
              <a:pathLst>
                <a:path h="928119" w="928119">
                  <a:moveTo>
                    <a:pt x="0" y="0"/>
                  </a:moveTo>
                  <a:lnTo>
                    <a:pt x="928118" y="0"/>
                  </a:lnTo>
                  <a:lnTo>
                    <a:pt x="928118" y="928118"/>
                  </a:lnTo>
                  <a:lnTo>
                    <a:pt x="0" y="9281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 l="0" t="0" r="0" b="0"/>
              </a:stretch>
            </a:blipFill>
          </p:spPr>
        </p:sp>
      </p:grp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true">
          <a:gsLst>
            <a:gs pos="0">
              <a:srgbClr val="232F51">
                <a:alpha val="100000"/>
              </a:srgbClr>
            </a:gs>
            <a:gs pos="100000">
              <a:srgbClr val="363790">
                <a:alpha val="100000"/>
              </a:srgbClr>
            </a:gs>
          </a:gsLst>
          <a:lin ang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>
            <a:off x="669135" y="4694069"/>
            <a:ext cx="7533795" cy="0"/>
          </a:xfrm>
          <a:prstGeom prst="line">
            <a:avLst/>
          </a:prstGeom>
          <a:ln cap="flat" w="28575">
            <a:solidFill>
              <a:srgbClr val="ACADFB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3" id="3"/>
          <p:cNvGrpSpPr/>
          <p:nvPr/>
        </p:nvGrpSpPr>
        <p:grpSpPr>
          <a:xfrm rot="0">
            <a:off x="5300526" y="5090775"/>
            <a:ext cx="2902404" cy="1588447"/>
            <a:chOff x="0" y="0"/>
            <a:chExt cx="1047681" cy="573382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047681" cy="573382"/>
            </a:xfrm>
            <a:custGeom>
              <a:avLst/>
              <a:gdLst/>
              <a:ahLst/>
              <a:cxnLst/>
              <a:rect r="r" b="b" t="t" l="l"/>
              <a:pathLst>
                <a:path h="573382" w="1047681">
                  <a:moveTo>
                    <a:pt x="98694" y="0"/>
                  </a:moveTo>
                  <a:lnTo>
                    <a:pt x="948987" y="0"/>
                  </a:lnTo>
                  <a:cubicBezTo>
                    <a:pt x="1003494" y="0"/>
                    <a:pt x="1047681" y="44187"/>
                    <a:pt x="1047681" y="98694"/>
                  </a:cubicBezTo>
                  <a:lnTo>
                    <a:pt x="1047681" y="474688"/>
                  </a:lnTo>
                  <a:cubicBezTo>
                    <a:pt x="1047681" y="529195"/>
                    <a:pt x="1003494" y="573382"/>
                    <a:pt x="948987" y="573382"/>
                  </a:cubicBezTo>
                  <a:lnTo>
                    <a:pt x="98694" y="573382"/>
                  </a:lnTo>
                  <a:cubicBezTo>
                    <a:pt x="44187" y="573382"/>
                    <a:pt x="0" y="529195"/>
                    <a:pt x="0" y="474688"/>
                  </a:cubicBezTo>
                  <a:lnTo>
                    <a:pt x="0" y="98694"/>
                  </a:lnTo>
                  <a:cubicBezTo>
                    <a:pt x="0" y="44187"/>
                    <a:pt x="44187" y="0"/>
                    <a:pt x="98694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28575"/>
              <a:ext cx="1047681" cy="60195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40"/>
                </a:lnSpc>
              </a:pPr>
              <a:r>
                <a:rPr lang="en-US" sz="1457">
                  <a:solidFill>
                    <a:srgbClr val="000000"/>
                  </a:solidFill>
                  <a:latin typeface="Open Sans 2"/>
                  <a:ea typeface="Open Sans 2"/>
                  <a:cs typeface="Open Sans 2"/>
                  <a:sym typeface="Open Sans 2"/>
                </a:rPr>
                <a:t>your logo</a:t>
              </a: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5012946" y="-1883581"/>
            <a:ext cx="5512245" cy="5416834"/>
            <a:chOff x="0" y="0"/>
            <a:chExt cx="7349660" cy="7222446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1168627" y="3119737"/>
              <a:ext cx="2213662" cy="2213662"/>
            </a:xfrm>
            <a:custGeom>
              <a:avLst/>
              <a:gdLst/>
              <a:ahLst/>
              <a:cxnLst/>
              <a:rect r="r" b="b" t="t" l="l"/>
              <a:pathLst>
                <a:path h="2213662" w="2213662">
                  <a:moveTo>
                    <a:pt x="0" y="0"/>
                  </a:moveTo>
                  <a:lnTo>
                    <a:pt x="2213662" y="0"/>
                  </a:lnTo>
                  <a:lnTo>
                    <a:pt x="2213662" y="2213662"/>
                  </a:lnTo>
                  <a:lnTo>
                    <a:pt x="0" y="221366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0" b="0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3628344" y="3665242"/>
              <a:ext cx="3557203" cy="3557203"/>
            </a:xfrm>
            <a:custGeom>
              <a:avLst/>
              <a:gdLst/>
              <a:ahLst/>
              <a:cxnLst/>
              <a:rect r="r" b="b" t="t" l="l"/>
              <a:pathLst>
                <a:path h="3557203" w="3557203">
                  <a:moveTo>
                    <a:pt x="0" y="0"/>
                  </a:moveTo>
                  <a:lnTo>
                    <a:pt x="3557203" y="0"/>
                  </a:lnTo>
                  <a:lnTo>
                    <a:pt x="3557203" y="3557204"/>
                  </a:lnTo>
                  <a:lnTo>
                    <a:pt x="0" y="35572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0" y="500191"/>
              <a:ext cx="3628344" cy="3628344"/>
            </a:xfrm>
            <a:custGeom>
              <a:avLst/>
              <a:gdLst/>
              <a:ahLst/>
              <a:cxnLst/>
              <a:rect r="r" b="b" t="t" l="l"/>
              <a:pathLst>
                <a:path h="3628344" w="3628344">
                  <a:moveTo>
                    <a:pt x="0" y="0"/>
                  </a:moveTo>
                  <a:lnTo>
                    <a:pt x="3628344" y="0"/>
                  </a:lnTo>
                  <a:lnTo>
                    <a:pt x="3628344" y="3628343"/>
                  </a:lnTo>
                  <a:lnTo>
                    <a:pt x="0" y="362834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0"/>
              </a:stretch>
            </a:blip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1905816" y="0"/>
              <a:ext cx="5443844" cy="5443844"/>
            </a:xfrm>
            <a:custGeom>
              <a:avLst/>
              <a:gdLst/>
              <a:ahLst/>
              <a:cxnLst/>
              <a:rect r="r" b="b" t="t" l="l"/>
              <a:pathLst>
                <a:path h="5443844" w="5443844">
                  <a:moveTo>
                    <a:pt x="0" y="0"/>
                  </a:moveTo>
                  <a:lnTo>
                    <a:pt x="5443844" y="0"/>
                  </a:lnTo>
                  <a:lnTo>
                    <a:pt x="5443844" y="5443844"/>
                  </a:lnTo>
                  <a:lnTo>
                    <a:pt x="0" y="544384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3628344" y="4753814"/>
              <a:ext cx="928119" cy="928119"/>
            </a:xfrm>
            <a:custGeom>
              <a:avLst/>
              <a:gdLst/>
              <a:ahLst/>
              <a:cxnLst/>
              <a:rect r="r" b="b" t="t" l="l"/>
              <a:pathLst>
                <a:path h="928119" w="928119">
                  <a:moveTo>
                    <a:pt x="0" y="0"/>
                  </a:moveTo>
                  <a:lnTo>
                    <a:pt x="928118" y="0"/>
                  </a:lnTo>
                  <a:lnTo>
                    <a:pt x="928118" y="928118"/>
                  </a:lnTo>
                  <a:lnTo>
                    <a:pt x="0" y="9281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0" t="0" r="0" b="0"/>
              </a:stretch>
            </a:blip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669135" y="1599845"/>
            <a:ext cx="7395241" cy="2908486"/>
            <a:chOff x="0" y="0"/>
            <a:chExt cx="9860321" cy="3877982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2882194" cy="3877982"/>
            </a:xfrm>
            <a:custGeom>
              <a:avLst/>
              <a:gdLst/>
              <a:ahLst/>
              <a:cxnLst/>
              <a:rect r="r" b="b" t="t" l="l"/>
              <a:pathLst>
                <a:path h="3877982" w="2882194">
                  <a:moveTo>
                    <a:pt x="0" y="0"/>
                  </a:moveTo>
                  <a:lnTo>
                    <a:pt x="2882194" y="0"/>
                  </a:lnTo>
                  <a:lnTo>
                    <a:pt x="2882194" y="3877982"/>
                  </a:lnTo>
                  <a:lnTo>
                    <a:pt x="0" y="387798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 l="0" t="0" r="-253038" b="0"/>
              </a:stretch>
            </a:blipFill>
          </p:spPr>
        </p:sp>
        <p:sp>
          <p:nvSpPr>
            <p:cNvPr name="TextBox 14" id="14"/>
            <p:cNvSpPr txBox="true"/>
            <p:nvPr/>
          </p:nvSpPr>
          <p:spPr>
            <a:xfrm rot="0">
              <a:off x="2930283" y="1113128"/>
              <a:ext cx="6930038" cy="276485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7580"/>
                </a:lnSpc>
              </a:pPr>
              <a:r>
                <a:rPr lang="en-US" sz="8614" spc="-396" b="true">
                  <a:solidFill>
                    <a:srgbClr val="F8FF00"/>
                  </a:solidFill>
                  <a:latin typeface="Roboto Condensed Bold"/>
                  <a:ea typeface="Roboto Condensed Bold"/>
                  <a:cs typeface="Roboto Condensed Bold"/>
                  <a:sym typeface="Roboto Condensed Bold"/>
                </a:rPr>
                <a:t>WORLD</a:t>
              </a:r>
            </a:p>
            <a:p>
              <a:pPr algn="l">
                <a:lnSpc>
                  <a:spcPts val="7580"/>
                </a:lnSpc>
              </a:pPr>
              <a:r>
                <a:rPr lang="en-US" sz="8614" spc="-396" b="true">
                  <a:solidFill>
                    <a:srgbClr val="F8FF00"/>
                  </a:solidFill>
                  <a:latin typeface="Roboto Condensed Bold"/>
                  <a:ea typeface="Roboto Condensed Bold"/>
                  <a:cs typeface="Roboto Condensed Bold"/>
                  <a:sym typeface="Roboto Condensed Bold"/>
                </a:rPr>
                <a:t>WORKPLACE</a:t>
              </a:r>
            </a:p>
          </p:txBody>
        </p:sp>
        <p:sp>
          <p:nvSpPr>
            <p:cNvPr name="TextBox 15" id="15"/>
            <p:cNvSpPr txBox="true"/>
            <p:nvPr/>
          </p:nvSpPr>
          <p:spPr>
            <a:xfrm rot="0">
              <a:off x="2982897" y="506556"/>
              <a:ext cx="1314849" cy="64005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320"/>
                </a:lnSpc>
              </a:pPr>
              <a:r>
                <a:rPr lang="en-US" sz="3773" spc="-41" b="true">
                  <a:solidFill>
                    <a:srgbClr val="FFFFFF"/>
                  </a:solidFill>
                  <a:latin typeface="Roboto Condensed Bold"/>
                  <a:ea typeface="Roboto Condensed Bold"/>
                  <a:cs typeface="Roboto Condensed Bold"/>
                  <a:sym typeface="Roboto Condensed Bold"/>
                </a:rPr>
                <a:t>IFMA</a:t>
              </a:r>
            </a:p>
          </p:txBody>
        </p:sp>
        <p:sp>
          <p:nvSpPr>
            <p:cNvPr name="TextBox 16" id="16"/>
            <p:cNvSpPr txBox="true"/>
            <p:nvPr/>
          </p:nvSpPr>
          <p:spPr>
            <a:xfrm rot="0">
              <a:off x="8505884" y="1726914"/>
              <a:ext cx="1354438" cy="64005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320"/>
                </a:lnSpc>
              </a:pPr>
              <a:r>
                <a:rPr lang="en-US" sz="3773" spc="90" b="true">
                  <a:solidFill>
                    <a:srgbClr val="F954B7"/>
                  </a:solidFill>
                  <a:latin typeface="Roboto Condensed Bold"/>
                  <a:ea typeface="Roboto Condensed Bold"/>
                  <a:cs typeface="Roboto Condensed Bold"/>
                  <a:sym typeface="Roboto Condensed Bold"/>
                </a:rPr>
                <a:t>2025</a:t>
              </a:r>
            </a:p>
          </p:txBody>
        </p:sp>
      </p:grpSp>
      <p:sp>
        <p:nvSpPr>
          <p:cNvPr name="TextBox 17" id="17"/>
          <p:cNvSpPr txBox="true"/>
          <p:nvPr/>
        </p:nvSpPr>
        <p:spPr>
          <a:xfrm rot="0">
            <a:off x="669135" y="5974343"/>
            <a:ext cx="4368339" cy="5036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025"/>
              </a:lnSpc>
            </a:pPr>
            <a:r>
              <a:rPr lang="en-US" sz="1446">
                <a:solidFill>
                  <a:srgbClr val="FFFFFF"/>
                </a:solidFill>
                <a:latin typeface="Open Sans 2"/>
                <a:ea typeface="Open Sans 2"/>
                <a:cs typeface="Open Sans 2"/>
                <a:sym typeface="Open Sans 2"/>
              </a:rPr>
              <a:t>Of the largest, most highly acclaimed conference in the world for facility management professionals!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669135" y="6515801"/>
            <a:ext cx="2400570" cy="2336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19"/>
              </a:lnSpc>
            </a:pPr>
            <a:r>
              <a:rPr lang="en-US" sz="1299" b="true">
                <a:solidFill>
                  <a:srgbClr val="FFFFFF"/>
                </a:solidFill>
                <a:latin typeface="Open Sans 2 Bold"/>
                <a:ea typeface="Open Sans 2 Bold"/>
                <a:cs typeface="Open Sans 2 Bold"/>
                <a:sym typeface="Open Sans 2 Bold"/>
              </a:rPr>
              <a:t>worldworkplace.ifma.org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669135" y="4813346"/>
            <a:ext cx="3807615" cy="11666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664"/>
              </a:lnSpc>
            </a:pPr>
            <a:r>
              <a:rPr lang="en-US" sz="4046" b="true">
                <a:solidFill>
                  <a:srgbClr val="FFFFFF"/>
                </a:solidFill>
                <a:latin typeface="Open Sans 2 Bold"/>
                <a:ea typeface="Open Sans 2 Bold"/>
                <a:cs typeface="Open Sans 2 Bold"/>
                <a:sym typeface="Open Sans 2 Bold"/>
              </a:rPr>
              <a:t>We’re a</a:t>
            </a:r>
          </a:p>
          <a:p>
            <a:pPr algn="l">
              <a:lnSpc>
                <a:spcPts val="2023"/>
              </a:lnSpc>
            </a:pPr>
            <a:r>
              <a:rPr lang="en-US" sz="4046" b="true">
                <a:solidFill>
                  <a:srgbClr val="FFFFFF"/>
                </a:solidFill>
                <a:latin typeface="Open Sans 2 Bold"/>
                <a:ea typeface="Open Sans 2 Bold"/>
                <a:cs typeface="Open Sans 2 Bold"/>
                <a:sym typeface="Open Sans 2 Bold"/>
              </a:rPr>
              <a:t>Proud Partner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true">
          <a:gsLst>
            <a:gs pos="0">
              <a:srgbClr val="232F51">
                <a:alpha val="100000"/>
              </a:srgbClr>
            </a:gs>
            <a:gs pos="100000">
              <a:srgbClr val="363790">
                <a:alpha val="100000"/>
              </a:srgbClr>
            </a:gs>
          </a:gsLst>
          <a:lin ang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>
            <a:off x="669135" y="4694069"/>
            <a:ext cx="7533795" cy="0"/>
          </a:xfrm>
          <a:prstGeom prst="line">
            <a:avLst/>
          </a:prstGeom>
          <a:ln cap="flat" w="28575">
            <a:solidFill>
              <a:srgbClr val="ACADFB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3" id="3"/>
          <p:cNvGrpSpPr/>
          <p:nvPr/>
        </p:nvGrpSpPr>
        <p:grpSpPr>
          <a:xfrm rot="0">
            <a:off x="5300526" y="5090775"/>
            <a:ext cx="2902404" cy="1588447"/>
            <a:chOff x="0" y="0"/>
            <a:chExt cx="1047681" cy="573382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047681" cy="573382"/>
            </a:xfrm>
            <a:custGeom>
              <a:avLst/>
              <a:gdLst/>
              <a:ahLst/>
              <a:cxnLst/>
              <a:rect r="r" b="b" t="t" l="l"/>
              <a:pathLst>
                <a:path h="573382" w="1047681">
                  <a:moveTo>
                    <a:pt x="98694" y="0"/>
                  </a:moveTo>
                  <a:lnTo>
                    <a:pt x="948987" y="0"/>
                  </a:lnTo>
                  <a:cubicBezTo>
                    <a:pt x="1003494" y="0"/>
                    <a:pt x="1047681" y="44187"/>
                    <a:pt x="1047681" y="98694"/>
                  </a:cubicBezTo>
                  <a:lnTo>
                    <a:pt x="1047681" y="474688"/>
                  </a:lnTo>
                  <a:cubicBezTo>
                    <a:pt x="1047681" y="529195"/>
                    <a:pt x="1003494" y="573382"/>
                    <a:pt x="948987" y="573382"/>
                  </a:cubicBezTo>
                  <a:lnTo>
                    <a:pt x="98694" y="573382"/>
                  </a:lnTo>
                  <a:cubicBezTo>
                    <a:pt x="44187" y="573382"/>
                    <a:pt x="0" y="529195"/>
                    <a:pt x="0" y="474688"/>
                  </a:cubicBezTo>
                  <a:lnTo>
                    <a:pt x="0" y="98694"/>
                  </a:lnTo>
                  <a:cubicBezTo>
                    <a:pt x="0" y="44187"/>
                    <a:pt x="44187" y="0"/>
                    <a:pt x="98694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28575"/>
              <a:ext cx="1047681" cy="60195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40"/>
                </a:lnSpc>
              </a:pPr>
              <a:r>
                <a:rPr lang="en-US" sz="1457">
                  <a:solidFill>
                    <a:srgbClr val="000000"/>
                  </a:solidFill>
                  <a:latin typeface="Open Sans 2"/>
                  <a:ea typeface="Open Sans 2"/>
                  <a:cs typeface="Open Sans 2"/>
                  <a:sym typeface="Open Sans 2"/>
                </a:rPr>
                <a:t>your logo</a:t>
              </a: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5012946" y="-1883581"/>
            <a:ext cx="5512245" cy="5416834"/>
            <a:chOff x="0" y="0"/>
            <a:chExt cx="7349660" cy="7222446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1168627" y="3119737"/>
              <a:ext cx="2213662" cy="2213662"/>
            </a:xfrm>
            <a:custGeom>
              <a:avLst/>
              <a:gdLst/>
              <a:ahLst/>
              <a:cxnLst/>
              <a:rect r="r" b="b" t="t" l="l"/>
              <a:pathLst>
                <a:path h="2213662" w="2213662">
                  <a:moveTo>
                    <a:pt x="0" y="0"/>
                  </a:moveTo>
                  <a:lnTo>
                    <a:pt x="2213662" y="0"/>
                  </a:lnTo>
                  <a:lnTo>
                    <a:pt x="2213662" y="2213662"/>
                  </a:lnTo>
                  <a:lnTo>
                    <a:pt x="0" y="221366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0" b="0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3628344" y="3665242"/>
              <a:ext cx="3557203" cy="3557203"/>
            </a:xfrm>
            <a:custGeom>
              <a:avLst/>
              <a:gdLst/>
              <a:ahLst/>
              <a:cxnLst/>
              <a:rect r="r" b="b" t="t" l="l"/>
              <a:pathLst>
                <a:path h="3557203" w="3557203">
                  <a:moveTo>
                    <a:pt x="0" y="0"/>
                  </a:moveTo>
                  <a:lnTo>
                    <a:pt x="3557203" y="0"/>
                  </a:lnTo>
                  <a:lnTo>
                    <a:pt x="3557203" y="3557204"/>
                  </a:lnTo>
                  <a:lnTo>
                    <a:pt x="0" y="35572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0" y="500191"/>
              <a:ext cx="3628344" cy="3628344"/>
            </a:xfrm>
            <a:custGeom>
              <a:avLst/>
              <a:gdLst/>
              <a:ahLst/>
              <a:cxnLst/>
              <a:rect r="r" b="b" t="t" l="l"/>
              <a:pathLst>
                <a:path h="3628344" w="3628344">
                  <a:moveTo>
                    <a:pt x="0" y="0"/>
                  </a:moveTo>
                  <a:lnTo>
                    <a:pt x="3628344" y="0"/>
                  </a:lnTo>
                  <a:lnTo>
                    <a:pt x="3628344" y="3628343"/>
                  </a:lnTo>
                  <a:lnTo>
                    <a:pt x="0" y="362834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0"/>
              </a:stretch>
            </a:blip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1905816" y="0"/>
              <a:ext cx="5443844" cy="5443844"/>
            </a:xfrm>
            <a:custGeom>
              <a:avLst/>
              <a:gdLst/>
              <a:ahLst/>
              <a:cxnLst/>
              <a:rect r="r" b="b" t="t" l="l"/>
              <a:pathLst>
                <a:path h="5443844" w="5443844">
                  <a:moveTo>
                    <a:pt x="0" y="0"/>
                  </a:moveTo>
                  <a:lnTo>
                    <a:pt x="5443844" y="0"/>
                  </a:lnTo>
                  <a:lnTo>
                    <a:pt x="5443844" y="5443844"/>
                  </a:lnTo>
                  <a:lnTo>
                    <a:pt x="0" y="544384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3628344" y="4753814"/>
              <a:ext cx="928119" cy="928119"/>
            </a:xfrm>
            <a:custGeom>
              <a:avLst/>
              <a:gdLst/>
              <a:ahLst/>
              <a:cxnLst/>
              <a:rect r="r" b="b" t="t" l="l"/>
              <a:pathLst>
                <a:path h="928119" w="928119">
                  <a:moveTo>
                    <a:pt x="0" y="0"/>
                  </a:moveTo>
                  <a:lnTo>
                    <a:pt x="928118" y="0"/>
                  </a:lnTo>
                  <a:lnTo>
                    <a:pt x="928118" y="928118"/>
                  </a:lnTo>
                  <a:lnTo>
                    <a:pt x="0" y="9281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0" t="0" r="0" b="0"/>
              </a:stretch>
            </a:blip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669135" y="1599845"/>
            <a:ext cx="7395241" cy="2908486"/>
            <a:chOff x="0" y="0"/>
            <a:chExt cx="9860321" cy="3877982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2882194" cy="3877982"/>
            </a:xfrm>
            <a:custGeom>
              <a:avLst/>
              <a:gdLst/>
              <a:ahLst/>
              <a:cxnLst/>
              <a:rect r="r" b="b" t="t" l="l"/>
              <a:pathLst>
                <a:path h="3877982" w="2882194">
                  <a:moveTo>
                    <a:pt x="0" y="0"/>
                  </a:moveTo>
                  <a:lnTo>
                    <a:pt x="2882194" y="0"/>
                  </a:lnTo>
                  <a:lnTo>
                    <a:pt x="2882194" y="3877982"/>
                  </a:lnTo>
                  <a:lnTo>
                    <a:pt x="0" y="387798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 l="0" t="0" r="-253038" b="0"/>
              </a:stretch>
            </a:blipFill>
          </p:spPr>
        </p:sp>
        <p:sp>
          <p:nvSpPr>
            <p:cNvPr name="TextBox 14" id="14"/>
            <p:cNvSpPr txBox="true"/>
            <p:nvPr/>
          </p:nvSpPr>
          <p:spPr>
            <a:xfrm rot="0">
              <a:off x="2930283" y="1113128"/>
              <a:ext cx="6930038" cy="276485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7580"/>
                </a:lnSpc>
              </a:pPr>
              <a:r>
                <a:rPr lang="en-US" sz="8614" spc="-396" b="true">
                  <a:solidFill>
                    <a:srgbClr val="F8FF00"/>
                  </a:solidFill>
                  <a:latin typeface="Roboto Condensed Bold"/>
                  <a:ea typeface="Roboto Condensed Bold"/>
                  <a:cs typeface="Roboto Condensed Bold"/>
                  <a:sym typeface="Roboto Condensed Bold"/>
                </a:rPr>
                <a:t>WORLD</a:t>
              </a:r>
            </a:p>
            <a:p>
              <a:pPr algn="l">
                <a:lnSpc>
                  <a:spcPts val="7580"/>
                </a:lnSpc>
              </a:pPr>
              <a:r>
                <a:rPr lang="en-US" sz="8614" spc="-396" b="true">
                  <a:solidFill>
                    <a:srgbClr val="F8FF00"/>
                  </a:solidFill>
                  <a:latin typeface="Roboto Condensed Bold"/>
                  <a:ea typeface="Roboto Condensed Bold"/>
                  <a:cs typeface="Roboto Condensed Bold"/>
                  <a:sym typeface="Roboto Condensed Bold"/>
                </a:rPr>
                <a:t>WORKPLACE</a:t>
              </a:r>
            </a:p>
          </p:txBody>
        </p:sp>
        <p:sp>
          <p:nvSpPr>
            <p:cNvPr name="TextBox 15" id="15"/>
            <p:cNvSpPr txBox="true"/>
            <p:nvPr/>
          </p:nvSpPr>
          <p:spPr>
            <a:xfrm rot="0">
              <a:off x="2982897" y="506556"/>
              <a:ext cx="1314849" cy="64005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320"/>
                </a:lnSpc>
              </a:pPr>
              <a:r>
                <a:rPr lang="en-US" sz="3773" spc="-41" b="true">
                  <a:solidFill>
                    <a:srgbClr val="FFFFFF"/>
                  </a:solidFill>
                  <a:latin typeface="Roboto Condensed Bold"/>
                  <a:ea typeface="Roboto Condensed Bold"/>
                  <a:cs typeface="Roboto Condensed Bold"/>
                  <a:sym typeface="Roboto Condensed Bold"/>
                </a:rPr>
                <a:t>IFMA</a:t>
              </a:r>
            </a:p>
          </p:txBody>
        </p:sp>
        <p:sp>
          <p:nvSpPr>
            <p:cNvPr name="TextBox 16" id="16"/>
            <p:cNvSpPr txBox="true"/>
            <p:nvPr/>
          </p:nvSpPr>
          <p:spPr>
            <a:xfrm rot="0">
              <a:off x="8505884" y="1726914"/>
              <a:ext cx="1354438" cy="64005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320"/>
                </a:lnSpc>
              </a:pPr>
              <a:r>
                <a:rPr lang="en-US" sz="3773" spc="90" b="true">
                  <a:solidFill>
                    <a:srgbClr val="F954B7"/>
                  </a:solidFill>
                  <a:latin typeface="Roboto Condensed Bold"/>
                  <a:ea typeface="Roboto Condensed Bold"/>
                  <a:cs typeface="Roboto Condensed Bold"/>
                  <a:sym typeface="Roboto Condensed Bold"/>
                </a:rPr>
                <a:t>2025</a:t>
              </a:r>
            </a:p>
          </p:txBody>
        </p:sp>
      </p:grpSp>
      <p:sp>
        <p:nvSpPr>
          <p:cNvPr name="TextBox 17" id="17"/>
          <p:cNvSpPr txBox="true"/>
          <p:nvPr/>
        </p:nvSpPr>
        <p:spPr>
          <a:xfrm rot="0">
            <a:off x="669135" y="5974343"/>
            <a:ext cx="4368339" cy="5036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025"/>
              </a:lnSpc>
            </a:pPr>
            <a:r>
              <a:rPr lang="en-US" sz="1446">
                <a:solidFill>
                  <a:srgbClr val="FFFFFF"/>
                </a:solidFill>
                <a:latin typeface="Open Sans 2"/>
                <a:ea typeface="Open Sans 2"/>
                <a:cs typeface="Open Sans 2"/>
                <a:sym typeface="Open Sans 2"/>
              </a:rPr>
              <a:t>Of the largest, most highly acclaimed conference in the world for facility management professionals!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669135" y="6515801"/>
            <a:ext cx="2400570" cy="2336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19"/>
              </a:lnSpc>
            </a:pPr>
            <a:r>
              <a:rPr lang="en-US" sz="1299" b="true">
                <a:solidFill>
                  <a:srgbClr val="FFFFFF"/>
                </a:solidFill>
                <a:latin typeface="Open Sans 2 Bold"/>
                <a:ea typeface="Open Sans 2 Bold"/>
                <a:cs typeface="Open Sans 2 Bold"/>
                <a:sym typeface="Open Sans 2 Bold"/>
              </a:rPr>
              <a:t>worldworkplace.ifma.org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669135" y="4813346"/>
            <a:ext cx="3807615" cy="11666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664"/>
              </a:lnSpc>
            </a:pPr>
            <a:r>
              <a:rPr lang="en-US" sz="4046" b="true">
                <a:solidFill>
                  <a:srgbClr val="FFFFFF"/>
                </a:solidFill>
                <a:latin typeface="Open Sans 2 Bold"/>
                <a:ea typeface="Open Sans 2 Bold"/>
                <a:cs typeface="Open Sans 2 Bold"/>
                <a:sym typeface="Open Sans 2 Bold"/>
              </a:rPr>
              <a:t>We’re a</a:t>
            </a:r>
          </a:p>
          <a:p>
            <a:pPr algn="l">
              <a:lnSpc>
                <a:spcPts val="2023"/>
              </a:lnSpc>
            </a:pPr>
            <a:r>
              <a:rPr lang="en-US" sz="4046" b="true">
                <a:solidFill>
                  <a:srgbClr val="FFFFFF"/>
                </a:solidFill>
                <a:latin typeface="Open Sans 2 Bold"/>
                <a:ea typeface="Open Sans 2 Bold"/>
                <a:cs typeface="Open Sans 2 Bold"/>
                <a:sym typeface="Open Sans 2 Bold"/>
              </a:rPr>
              <a:t>Proud Sponsor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DAGeKdIPKYQ</dc:identifier>
  <dcterms:modified xsi:type="dcterms:W3CDTF">2011-08-01T06:04:30Z</dcterms:modified>
  <cp:revision>1</cp:revision>
  <dc:title>WW25 Exhibiting/Sponsor | Social Media Cards</dc:title>
</cp:coreProperties>
</file>