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0"/>
  </p:normalViewPr>
  <p:slideViewPr>
    <p:cSldViewPr>
      <p:cViewPr>
        <p:scale>
          <a:sx n="67" d="100"/>
          <a:sy n="67" d="100"/>
        </p:scale>
        <p:origin x="90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D3345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584E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D3345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584E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D3345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23417" y="2067054"/>
            <a:ext cx="7754620" cy="627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D33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551419" y="2067106"/>
            <a:ext cx="6264909" cy="627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D33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D3345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088" y="0"/>
            <a:ext cx="17211674" cy="10286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688548" y="1115806"/>
            <a:ext cx="7849234" cy="2009775"/>
          </a:xfrm>
          <a:custGeom>
            <a:avLst/>
            <a:gdLst/>
            <a:ahLst/>
            <a:cxnLst/>
            <a:rect l="l" t="t" r="r" b="b"/>
            <a:pathLst>
              <a:path w="7849234" h="2009775">
                <a:moveTo>
                  <a:pt x="7849088" y="2009366"/>
                </a:moveTo>
                <a:lnTo>
                  <a:pt x="0" y="2009366"/>
                </a:lnTo>
                <a:lnTo>
                  <a:pt x="0" y="0"/>
                </a:lnTo>
                <a:lnTo>
                  <a:pt x="7849088" y="0"/>
                </a:lnTo>
                <a:lnTo>
                  <a:pt x="7849088" y="2009366"/>
                </a:lnTo>
                <a:close/>
              </a:path>
            </a:pathLst>
          </a:custGeom>
          <a:solidFill>
            <a:srgbClr val="0D3352">
              <a:alpha val="37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16718" y="1028700"/>
            <a:ext cx="7825105" cy="1981835"/>
          </a:xfrm>
          <a:custGeom>
            <a:avLst/>
            <a:gdLst/>
            <a:ahLst/>
            <a:cxnLst/>
            <a:rect l="l" t="t" r="r" b="b"/>
            <a:pathLst>
              <a:path w="7825105" h="1981835">
                <a:moveTo>
                  <a:pt x="7824721" y="1981333"/>
                </a:moveTo>
                <a:lnTo>
                  <a:pt x="0" y="1981333"/>
                </a:lnTo>
                <a:lnTo>
                  <a:pt x="0" y="0"/>
                </a:lnTo>
                <a:lnTo>
                  <a:pt x="7824721" y="0"/>
                </a:lnTo>
                <a:lnTo>
                  <a:pt x="7824721" y="19813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986" y="458787"/>
            <a:ext cx="8685530" cy="1031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D3345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87656" y="2386535"/>
            <a:ext cx="8118475" cy="5259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584E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2257" y="9919563"/>
            <a:ext cx="1066165" cy="213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9D9390"/>
                </a:solidFill>
                <a:latin typeface="Roboto"/>
                <a:cs typeface="Roboto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11" Type="http://schemas.openxmlformats.org/officeDocument/2006/relationships/image" Target="../media/image16.png"/><Relationship Id="rId5" Type="http://schemas.openxmlformats.org/officeDocument/2006/relationships/image" Target="../media/image51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2.png"/><Relationship Id="rId5" Type="http://schemas.openxmlformats.org/officeDocument/2006/relationships/image" Target="../media/image61.png"/><Relationship Id="rId10" Type="http://schemas.openxmlformats.org/officeDocument/2006/relationships/image" Target="../media/image16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66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8.png"/><Relationship Id="rId7" Type="http://schemas.openxmlformats.org/officeDocument/2006/relationships/image" Target="../media/image1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6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13.png"/><Relationship Id="rId5" Type="http://schemas.openxmlformats.org/officeDocument/2006/relationships/image" Target="../media/image72.png"/><Relationship Id="rId10" Type="http://schemas.openxmlformats.org/officeDocument/2006/relationships/image" Target="../media/image12.png"/><Relationship Id="rId4" Type="http://schemas.openxmlformats.org/officeDocument/2006/relationships/image" Target="../media/image7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hyperlink" Target="mailto:ifma@ifma.or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9.png"/><Relationship Id="rId5" Type="http://schemas.openxmlformats.org/officeDocument/2006/relationships/image" Target="../media/image13.png"/><Relationship Id="rId10" Type="http://schemas.openxmlformats.org/officeDocument/2006/relationships/image" Target="../media/image78.png"/><Relationship Id="rId4" Type="http://schemas.openxmlformats.org/officeDocument/2006/relationships/image" Target="../media/image12.png"/><Relationship Id="rId9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4957" y="9823739"/>
            <a:ext cx="1206182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5"/>
              </a:lnSpc>
              <a:tabLst>
                <a:tab pos="11657965" algn="l"/>
              </a:tabLst>
            </a:pPr>
            <a:r>
              <a:rPr sz="1050" dirty="0">
                <a:solidFill>
                  <a:srgbClr val="0D3345"/>
                </a:solidFill>
                <a:latin typeface="Roboto"/>
                <a:cs typeface="Roboto"/>
              </a:rPr>
              <a:t>Copyright © </a:t>
            </a:r>
            <a:r>
              <a:rPr sz="1050" spc="-20" dirty="0">
                <a:solidFill>
                  <a:srgbClr val="0D3345"/>
                </a:solidFill>
                <a:latin typeface="Roboto"/>
                <a:cs typeface="Roboto"/>
              </a:rPr>
              <a:t>2023</a:t>
            </a:r>
            <a:r>
              <a:rPr sz="1050" dirty="0">
                <a:solidFill>
                  <a:srgbClr val="0D3345"/>
                </a:solidFill>
                <a:latin typeface="Roboto"/>
                <a:cs typeface="Roboto"/>
              </a:rPr>
              <a:t>	</a:t>
            </a:r>
            <a:r>
              <a:rPr sz="4050" spc="-97" baseline="-18518" dirty="0">
                <a:solidFill>
                  <a:srgbClr val="584E4D"/>
                </a:solidFill>
                <a:latin typeface="Arial"/>
                <a:cs typeface="Arial"/>
              </a:rPr>
              <a:t>‹#›</a:t>
            </a:r>
            <a:endParaRPr sz="4050" baseline="-18518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79979" y="9422714"/>
              <a:ext cx="1704974" cy="847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3268767"/>
              <a:ext cx="18284825" cy="4371340"/>
            </a:xfrm>
            <a:custGeom>
              <a:avLst/>
              <a:gdLst/>
              <a:ahLst/>
              <a:cxnLst/>
              <a:rect l="l" t="t" r="r" b="b"/>
              <a:pathLst>
                <a:path w="18284825" h="4371340">
                  <a:moveTo>
                    <a:pt x="18284642" y="4371172"/>
                  </a:moveTo>
                  <a:lnTo>
                    <a:pt x="0" y="4371172"/>
                  </a:lnTo>
                  <a:lnTo>
                    <a:pt x="0" y="0"/>
                  </a:lnTo>
                  <a:lnTo>
                    <a:pt x="18284642" y="0"/>
                  </a:lnTo>
                  <a:lnTo>
                    <a:pt x="18284642" y="4371172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148887"/>
              <a:ext cx="18287999" cy="13811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44599" y="4167440"/>
            <a:ext cx="11896090" cy="1777364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4519930" algn="l"/>
                <a:tab pos="6062345" algn="l"/>
                <a:tab pos="8627110" algn="l"/>
                <a:tab pos="9698990" algn="l"/>
              </a:tabLst>
            </a:pPr>
            <a:r>
              <a:rPr sz="7200" spc="-10" dirty="0">
                <a:solidFill>
                  <a:srgbClr val="FFFFFF"/>
                </a:solidFill>
              </a:rPr>
              <a:t>Accessing</a:t>
            </a:r>
            <a:r>
              <a:rPr sz="7200" dirty="0">
                <a:solidFill>
                  <a:srgbClr val="FFFFFF"/>
                </a:solidFill>
              </a:rPr>
              <a:t>	</a:t>
            </a:r>
            <a:r>
              <a:rPr sz="7200" spc="-25" dirty="0">
                <a:solidFill>
                  <a:srgbClr val="FFFFFF"/>
                </a:solidFill>
              </a:rPr>
              <a:t>the</a:t>
            </a:r>
            <a:r>
              <a:rPr sz="7200" dirty="0">
                <a:solidFill>
                  <a:srgbClr val="FFFFFF"/>
                </a:solidFill>
              </a:rPr>
              <a:t>	</a:t>
            </a:r>
            <a:r>
              <a:rPr sz="7200" spc="-10" dirty="0">
                <a:solidFill>
                  <a:srgbClr val="FFFFFF"/>
                </a:solidFill>
              </a:rPr>
              <a:t>Value</a:t>
            </a:r>
            <a:r>
              <a:rPr sz="7200" dirty="0">
                <a:solidFill>
                  <a:srgbClr val="FFFFFF"/>
                </a:solidFill>
              </a:rPr>
              <a:t>	</a:t>
            </a:r>
            <a:r>
              <a:rPr sz="7200" spc="-25" dirty="0">
                <a:solidFill>
                  <a:srgbClr val="FFFFFF"/>
                </a:solidFill>
              </a:rPr>
              <a:t>of</a:t>
            </a:r>
            <a:r>
              <a:rPr sz="7200" dirty="0">
                <a:solidFill>
                  <a:srgbClr val="FFFFFF"/>
                </a:solidFill>
              </a:rPr>
              <a:t>	</a:t>
            </a:r>
            <a:r>
              <a:rPr sz="7200" spc="-20" dirty="0">
                <a:solidFill>
                  <a:srgbClr val="FFFFFF"/>
                </a:solidFill>
              </a:rPr>
              <a:t>IFMA</a:t>
            </a:r>
            <a:endParaRPr sz="7200"/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3600" b="0" spc="100" dirty="0">
                <a:solidFill>
                  <a:srgbClr val="4E8FB0"/>
                </a:solidFill>
                <a:latin typeface="Arial"/>
                <a:cs typeface="Arial"/>
              </a:rPr>
              <a:t>Empowering</a:t>
            </a:r>
            <a:r>
              <a:rPr sz="3600" b="0" spc="-10" dirty="0">
                <a:solidFill>
                  <a:srgbClr val="4E8FB0"/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rgbClr val="4E8FB0"/>
                </a:solidFill>
                <a:latin typeface="Arial"/>
                <a:cs typeface="Arial"/>
              </a:rPr>
              <a:t>Facility</a:t>
            </a:r>
            <a:r>
              <a:rPr sz="3600" b="0" spc="-5" dirty="0">
                <a:solidFill>
                  <a:srgbClr val="4E8FB0"/>
                </a:solidFill>
                <a:latin typeface="Arial"/>
                <a:cs typeface="Arial"/>
              </a:rPr>
              <a:t> </a:t>
            </a:r>
            <a:r>
              <a:rPr sz="3600" b="0" spc="45" dirty="0">
                <a:solidFill>
                  <a:srgbClr val="4E8FB0"/>
                </a:solidFill>
                <a:latin typeface="Arial"/>
                <a:cs typeface="Arial"/>
              </a:rPr>
              <a:t>Professionals</a:t>
            </a:r>
            <a:r>
              <a:rPr sz="3600" b="0" spc="-5" dirty="0">
                <a:solidFill>
                  <a:srgbClr val="4E8FB0"/>
                </a:solidFill>
                <a:latin typeface="Arial"/>
                <a:cs typeface="Arial"/>
              </a:rPr>
              <a:t> </a:t>
            </a:r>
            <a:r>
              <a:rPr sz="3600" b="0" spc="120" dirty="0">
                <a:solidFill>
                  <a:srgbClr val="4E8FB0"/>
                </a:solidFill>
                <a:latin typeface="Arial"/>
                <a:cs typeface="Arial"/>
              </a:rPr>
              <a:t>Worldwide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1156" y="738173"/>
            <a:ext cx="3350895" cy="1069340"/>
            <a:chOff x="721156" y="738173"/>
            <a:chExt cx="3350895" cy="1069340"/>
          </a:xfrm>
        </p:grpSpPr>
        <p:sp>
          <p:nvSpPr>
            <p:cNvPr id="11" name="object 11"/>
            <p:cNvSpPr/>
            <p:nvPr/>
          </p:nvSpPr>
          <p:spPr>
            <a:xfrm>
              <a:off x="1956479" y="975459"/>
              <a:ext cx="121285" cy="639445"/>
            </a:xfrm>
            <a:custGeom>
              <a:avLst/>
              <a:gdLst/>
              <a:ahLst/>
              <a:cxnLst/>
              <a:rect l="l" t="t" r="r" b="b"/>
              <a:pathLst>
                <a:path w="121285" h="639444">
                  <a:moveTo>
                    <a:pt x="121160" y="639160"/>
                  </a:moveTo>
                  <a:lnTo>
                    <a:pt x="0" y="639160"/>
                  </a:lnTo>
                  <a:lnTo>
                    <a:pt x="0" y="0"/>
                  </a:lnTo>
                  <a:lnTo>
                    <a:pt x="121160" y="0"/>
                  </a:lnTo>
                  <a:lnTo>
                    <a:pt x="121160" y="639160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56473" y="1614626"/>
              <a:ext cx="367665" cy="1905"/>
            </a:xfrm>
            <a:custGeom>
              <a:avLst/>
              <a:gdLst/>
              <a:ahLst/>
              <a:cxnLst/>
              <a:rect l="l" t="t" r="r" b="b"/>
              <a:pathLst>
                <a:path w="367664" h="1905">
                  <a:moveTo>
                    <a:pt x="121158" y="0"/>
                  </a:moveTo>
                  <a:lnTo>
                    <a:pt x="0" y="0"/>
                  </a:lnTo>
                  <a:lnTo>
                    <a:pt x="0" y="1308"/>
                  </a:lnTo>
                  <a:lnTo>
                    <a:pt x="121158" y="1308"/>
                  </a:lnTo>
                  <a:lnTo>
                    <a:pt x="121158" y="0"/>
                  </a:lnTo>
                  <a:close/>
                </a:path>
                <a:path w="367664" h="1905">
                  <a:moveTo>
                    <a:pt x="367423" y="203"/>
                  </a:moveTo>
                  <a:lnTo>
                    <a:pt x="246265" y="203"/>
                  </a:lnTo>
                  <a:lnTo>
                    <a:pt x="246265" y="1308"/>
                  </a:lnTo>
                  <a:lnTo>
                    <a:pt x="367423" y="1308"/>
                  </a:lnTo>
                  <a:lnTo>
                    <a:pt x="367423" y="2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02738" y="976019"/>
              <a:ext cx="396240" cy="638810"/>
            </a:xfrm>
            <a:custGeom>
              <a:avLst/>
              <a:gdLst/>
              <a:ahLst/>
              <a:cxnLst/>
              <a:rect l="l" t="t" r="r" b="b"/>
              <a:pathLst>
                <a:path w="396239" h="638810">
                  <a:moveTo>
                    <a:pt x="396176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0" y="276860"/>
                  </a:lnTo>
                  <a:lnTo>
                    <a:pt x="0" y="383540"/>
                  </a:lnTo>
                  <a:lnTo>
                    <a:pt x="0" y="638810"/>
                  </a:lnTo>
                  <a:lnTo>
                    <a:pt x="121158" y="638810"/>
                  </a:lnTo>
                  <a:lnTo>
                    <a:pt x="121158" y="383540"/>
                  </a:lnTo>
                  <a:lnTo>
                    <a:pt x="375005" y="383540"/>
                  </a:lnTo>
                  <a:lnTo>
                    <a:pt x="375005" y="276860"/>
                  </a:lnTo>
                  <a:lnTo>
                    <a:pt x="121158" y="276860"/>
                  </a:lnTo>
                  <a:lnTo>
                    <a:pt x="121158" y="106680"/>
                  </a:lnTo>
                  <a:lnTo>
                    <a:pt x="396176" y="106680"/>
                  </a:lnTo>
                  <a:lnTo>
                    <a:pt x="396176" y="0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87746" y="1614620"/>
              <a:ext cx="124460" cy="1905"/>
            </a:xfrm>
            <a:custGeom>
              <a:avLst/>
              <a:gdLst/>
              <a:ahLst/>
              <a:cxnLst/>
              <a:rect l="l" t="t" r="r" b="b"/>
              <a:pathLst>
                <a:path w="124460" h="1905">
                  <a:moveTo>
                    <a:pt x="124006" y="1313"/>
                  </a:moveTo>
                  <a:lnTo>
                    <a:pt x="0" y="1313"/>
                  </a:lnTo>
                  <a:lnTo>
                    <a:pt x="73" y="0"/>
                  </a:lnTo>
                  <a:lnTo>
                    <a:pt x="124079" y="0"/>
                  </a:lnTo>
                  <a:lnTo>
                    <a:pt x="124006" y="131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87819" y="975459"/>
              <a:ext cx="659765" cy="639445"/>
            </a:xfrm>
            <a:custGeom>
              <a:avLst/>
              <a:gdLst/>
              <a:ahLst/>
              <a:cxnLst/>
              <a:rect l="l" t="t" r="r" b="b"/>
              <a:pathLst>
                <a:path w="659764" h="639444">
                  <a:moveTo>
                    <a:pt x="659520" y="639160"/>
                  </a:moveTo>
                  <a:lnTo>
                    <a:pt x="535513" y="639160"/>
                  </a:lnTo>
                  <a:lnTo>
                    <a:pt x="525003" y="225972"/>
                  </a:lnTo>
                  <a:lnTo>
                    <a:pt x="406689" y="557778"/>
                  </a:lnTo>
                  <a:lnTo>
                    <a:pt x="252830" y="557778"/>
                  </a:lnTo>
                  <a:lnTo>
                    <a:pt x="134516" y="225972"/>
                  </a:lnTo>
                  <a:lnTo>
                    <a:pt x="124006" y="639160"/>
                  </a:lnTo>
                  <a:lnTo>
                    <a:pt x="0" y="639160"/>
                  </a:lnTo>
                  <a:lnTo>
                    <a:pt x="28757" y="0"/>
                  </a:lnTo>
                  <a:lnTo>
                    <a:pt x="164369" y="0"/>
                  </a:lnTo>
                  <a:lnTo>
                    <a:pt x="329760" y="454864"/>
                  </a:lnTo>
                  <a:lnTo>
                    <a:pt x="495150" y="0"/>
                  </a:lnTo>
                  <a:lnTo>
                    <a:pt x="630762" y="0"/>
                  </a:lnTo>
                  <a:lnTo>
                    <a:pt x="659520" y="639160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23323" y="1614626"/>
              <a:ext cx="782320" cy="1905"/>
            </a:xfrm>
            <a:custGeom>
              <a:avLst/>
              <a:gdLst/>
              <a:ahLst/>
              <a:cxnLst/>
              <a:rect l="l" t="t" r="r" b="b"/>
              <a:pathLst>
                <a:path w="782320" h="1905">
                  <a:moveTo>
                    <a:pt x="124079" y="1308"/>
                  </a:moveTo>
                  <a:lnTo>
                    <a:pt x="124015" y="0"/>
                  </a:lnTo>
                  <a:lnTo>
                    <a:pt x="0" y="0"/>
                  </a:lnTo>
                  <a:lnTo>
                    <a:pt x="76" y="1308"/>
                  </a:lnTo>
                  <a:lnTo>
                    <a:pt x="124079" y="1308"/>
                  </a:lnTo>
                  <a:close/>
                </a:path>
                <a:path w="782320" h="1905">
                  <a:moveTo>
                    <a:pt x="336181" y="0"/>
                  </a:moveTo>
                  <a:lnTo>
                    <a:pt x="209257" y="0"/>
                  </a:lnTo>
                  <a:lnTo>
                    <a:pt x="208889" y="1308"/>
                  </a:lnTo>
                  <a:lnTo>
                    <a:pt x="335826" y="1308"/>
                  </a:lnTo>
                  <a:lnTo>
                    <a:pt x="336181" y="0"/>
                  </a:lnTo>
                  <a:close/>
                </a:path>
                <a:path w="782320" h="1905">
                  <a:moveTo>
                    <a:pt x="782002" y="1308"/>
                  </a:moveTo>
                  <a:lnTo>
                    <a:pt x="781634" y="0"/>
                  </a:lnTo>
                  <a:lnTo>
                    <a:pt x="654634" y="0"/>
                  </a:lnTo>
                  <a:lnTo>
                    <a:pt x="655066" y="1308"/>
                  </a:lnTo>
                  <a:lnTo>
                    <a:pt x="782002" y="130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2662" y="975459"/>
              <a:ext cx="572770" cy="639445"/>
            </a:xfrm>
            <a:custGeom>
              <a:avLst/>
              <a:gdLst/>
              <a:ahLst/>
              <a:cxnLst/>
              <a:rect l="l" t="t" r="r" b="b"/>
              <a:pathLst>
                <a:path w="572770" h="639444">
                  <a:moveTo>
                    <a:pt x="572299" y="639160"/>
                  </a:moveTo>
                  <a:lnTo>
                    <a:pt x="445373" y="639160"/>
                  </a:lnTo>
                  <a:lnTo>
                    <a:pt x="404427" y="507781"/>
                  </a:lnTo>
                  <a:lnTo>
                    <a:pt x="166923" y="507781"/>
                  </a:lnTo>
                  <a:lnTo>
                    <a:pt x="126926" y="639160"/>
                  </a:lnTo>
                  <a:lnTo>
                    <a:pt x="0" y="639160"/>
                  </a:lnTo>
                  <a:lnTo>
                    <a:pt x="201519" y="0"/>
                  </a:lnTo>
                  <a:lnTo>
                    <a:pt x="370779" y="0"/>
                  </a:lnTo>
                  <a:lnTo>
                    <a:pt x="489457" y="376474"/>
                  </a:lnTo>
                  <a:lnTo>
                    <a:pt x="478526" y="373968"/>
                  </a:lnTo>
                  <a:lnTo>
                    <a:pt x="467424" y="371748"/>
                  </a:lnTo>
                  <a:lnTo>
                    <a:pt x="456171" y="369885"/>
                  </a:lnTo>
                  <a:lnTo>
                    <a:pt x="436881" y="367470"/>
                  </a:lnTo>
                  <a:lnTo>
                    <a:pt x="428932" y="366776"/>
                  </a:lnTo>
                  <a:lnTo>
                    <a:pt x="412966" y="365818"/>
                  </a:lnTo>
                  <a:lnTo>
                    <a:pt x="407638" y="365380"/>
                  </a:lnTo>
                  <a:lnTo>
                    <a:pt x="402237" y="365526"/>
                  </a:lnTo>
                  <a:lnTo>
                    <a:pt x="380851" y="365672"/>
                  </a:lnTo>
                  <a:lnTo>
                    <a:pt x="363188" y="366913"/>
                  </a:lnTo>
                  <a:lnTo>
                    <a:pt x="286113" y="100067"/>
                  </a:lnTo>
                  <a:lnTo>
                    <a:pt x="192688" y="415450"/>
                  </a:lnTo>
                  <a:lnTo>
                    <a:pt x="185170" y="419246"/>
                  </a:lnTo>
                  <a:lnTo>
                    <a:pt x="147143" y="441288"/>
                  </a:lnTo>
                  <a:lnTo>
                    <a:pt x="135392" y="449098"/>
                  </a:lnTo>
                  <a:lnTo>
                    <a:pt x="127218" y="454791"/>
                  </a:lnTo>
                  <a:lnTo>
                    <a:pt x="114737" y="463842"/>
                  </a:lnTo>
                  <a:lnTo>
                    <a:pt x="105978" y="470410"/>
                  </a:lnTo>
                  <a:lnTo>
                    <a:pt x="89487" y="484514"/>
                  </a:lnTo>
                  <a:lnTo>
                    <a:pt x="77294" y="495446"/>
                  </a:lnTo>
                  <a:lnTo>
                    <a:pt x="92659" y="489657"/>
                  </a:lnTo>
                  <a:lnTo>
                    <a:pt x="103789" y="485154"/>
                  </a:lnTo>
                  <a:lnTo>
                    <a:pt x="114883" y="480410"/>
                  </a:lnTo>
                  <a:lnTo>
                    <a:pt x="122547" y="477709"/>
                  </a:lnTo>
                  <a:lnTo>
                    <a:pt x="139480" y="471213"/>
                  </a:lnTo>
                  <a:lnTo>
                    <a:pt x="145465" y="468659"/>
                  </a:lnTo>
                  <a:lnTo>
                    <a:pt x="151961" y="466250"/>
                  </a:lnTo>
                  <a:lnTo>
                    <a:pt x="158530" y="463987"/>
                  </a:lnTo>
                  <a:lnTo>
                    <a:pt x="179550" y="456397"/>
                  </a:lnTo>
                  <a:lnTo>
                    <a:pt x="186922" y="453842"/>
                  </a:lnTo>
                  <a:lnTo>
                    <a:pt x="202323" y="449171"/>
                  </a:lnTo>
                  <a:lnTo>
                    <a:pt x="210132" y="446324"/>
                  </a:lnTo>
                  <a:lnTo>
                    <a:pt x="218307" y="443916"/>
                  </a:lnTo>
                  <a:lnTo>
                    <a:pt x="269837" y="430413"/>
                  </a:lnTo>
                  <a:lnTo>
                    <a:pt x="311118" y="422325"/>
                  </a:lnTo>
                  <a:lnTo>
                    <a:pt x="358590" y="416253"/>
                  </a:lnTo>
                  <a:lnTo>
                    <a:pt x="401872" y="414647"/>
                  </a:lnTo>
                  <a:lnTo>
                    <a:pt x="406762" y="414355"/>
                  </a:lnTo>
                  <a:lnTo>
                    <a:pt x="411506" y="414647"/>
                  </a:lnTo>
                  <a:lnTo>
                    <a:pt x="425885" y="415158"/>
                  </a:lnTo>
                  <a:lnTo>
                    <a:pt x="429461" y="415158"/>
                  </a:lnTo>
                  <a:lnTo>
                    <a:pt x="454253" y="417087"/>
                  </a:lnTo>
                  <a:lnTo>
                    <a:pt x="468191" y="418726"/>
                  </a:lnTo>
                  <a:lnTo>
                    <a:pt x="481923" y="420734"/>
                  </a:lnTo>
                  <a:lnTo>
                    <a:pt x="495443" y="422968"/>
                  </a:lnTo>
                  <a:lnTo>
                    <a:pt x="504712" y="424866"/>
                  </a:lnTo>
                  <a:lnTo>
                    <a:pt x="572299" y="639160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6641" y="1590902"/>
              <a:ext cx="1905" cy="137795"/>
            </a:xfrm>
            <a:custGeom>
              <a:avLst/>
              <a:gdLst/>
              <a:ahLst/>
              <a:cxnLst/>
              <a:rect l="l" t="t" r="r" b="b"/>
              <a:pathLst>
                <a:path w="1905" h="137794">
                  <a:moveTo>
                    <a:pt x="1028" y="135610"/>
                  </a:moveTo>
                  <a:lnTo>
                    <a:pt x="76" y="137071"/>
                  </a:lnTo>
                  <a:lnTo>
                    <a:pt x="0" y="137439"/>
                  </a:lnTo>
                  <a:lnTo>
                    <a:pt x="1028" y="136639"/>
                  </a:lnTo>
                  <a:lnTo>
                    <a:pt x="1028" y="135610"/>
                  </a:lnTo>
                  <a:close/>
                </a:path>
                <a:path w="1905" h="137794">
                  <a:moveTo>
                    <a:pt x="1320" y="0"/>
                  </a:moveTo>
                  <a:lnTo>
                    <a:pt x="1168" y="61671"/>
                  </a:lnTo>
                  <a:lnTo>
                    <a:pt x="1320" y="61671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2277" y="1301791"/>
              <a:ext cx="99695" cy="370840"/>
            </a:xfrm>
            <a:custGeom>
              <a:avLst/>
              <a:gdLst/>
              <a:ahLst/>
              <a:cxnLst/>
              <a:rect l="l" t="t" r="r" b="b"/>
              <a:pathLst>
                <a:path w="99694" h="370839">
                  <a:moveTo>
                    <a:pt x="86093" y="370562"/>
                  </a:moveTo>
                  <a:lnTo>
                    <a:pt x="42602" y="326614"/>
                  </a:lnTo>
                  <a:lnTo>
                    <a:pt x="4420" y="277794"/>
                  </a:lnTo>
                  <a:lnTo>
                    <a:pt x="1710" y="238991"/>
                  </a:lnTo>
                  <a:lnTo>
                    <a:pt x="260" y="199915"/>
                  </a:lnTo>
                  <a:lnTo>
                    <a:pt x="0" y="177814"/>
                  </a:lnTo>
                  <a:lnTo>
                    <a:pt x="205" y="155255"/>
                  </a:lnTo>
                  <a:lnTo>
                    <a:pt x="2011" y="109117"/>
                  </a:lnTo>
                  <a:lnTo>
                    <a:pt x="6345" y="58892"/>
                  </a:lnTo>
                  <a:lnTo>
                    <a:pt x="13251" y="8612"/>
                  </a:lnTo>
                  <a:lnTo>
                    <a:pt x="14784" y="0"/>
                  </a:lnTo>
                  <a:lnTo>
                    <a:pt x="18434" y="4963"/>
                  </a:lnTo>
                  <a:lnTo>
                    <a:pt x="26024" y="14889"/>
                  </a:lnTo>
                  <a:lnTo>
                    <a:pt x="51284" y="45671"/>
                  </a:lnTo>
                  <a:lnTo>
                    <a:pt x="79169" y="76355"/>
                  </a:lnTo>
                  <a:lnTo>
                    <a:pt x="99085" y="96490"/>
                  </a:lnTo>
                  <a:lnTo>
                    <a:pt x="95810" y="119418"/>
                  </a:lnTo>
                  <a:lnTo>
                    <a:pt x="90320" y="168825"/>
                  </a:lnTo>
                  <a:lnTo>
                    <a:pt x="86438" y="222305"/>
                  </a:lnTo>
                  <a:lnTo>
                    <a:pt x="85291" y="249182"/>
                  </a:lnTo>
                  <a:lnTo>
                    <a:pt x="84734" y="273191"/>
                  </a:lnTo>
                  <a:lnTo>
                    <a:pt x="84488" y="297209"/>
                  </a:lnTo>
                  <a:lnTo>
                    <a:pt x="84625" y="321227"/>
                  </a:lnTo>
                  <a:lnTo>
                    <a:pt x="85145" y="345162"/>
                  </a:lnTo>
                  <a:lnTo>
                    <a:pt x="86093" y="370562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7137" y="890792"/>
              <a:ext cx="134298" cy="23334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21144" y="1146263"/>
              <a:ext cx="462280" cy="657225"/>
            </a:xfrm>
            <a:custGeom>
              <a:avLst/>
              <a:gdLst/>
              <a:ahLst/>
              <a:cxnLst/>
              <a:rect l="l" t="t" r="r" b="b"/>
              <a:pathLst>
                <a:path w="462280" h="657225">
                  <a:moveTo>
                    <a:pt x="54749" y="78092"/>
                  </a:moveTo>
                  <a:lnTo>
                    <a:pt x="31927" y="36017"/>
                  </a:lnTo>
                  <a:lnTo>
                    <a:pt x="14897" y="0"/>
                  </a:lnTo>
                  <a:lnTo>
                    <a:pt x="8470" y="30708"/>
                  </a:lnTo>
                  <a:lnTo>
                    <a:pt x="3810" y="62052"/>
                  </a:lnTo>
                  <a:lnTo>
                    <a:pt x="965" y="93967"/>
                  </a:lnTo>
                  <a:lnTo>
                    <a:pt x="0" y="126415"/>
                  </a:lnTo>
                  <a:lnTo>
                    <a:pt x="939" y="158673"/>
                  </a:lnTo>
                  <a:lnTo>
                    <a:pt x="3708" y="190169"/>
                  </a:lnTo>
                  <a:lnTo>
                    <a:pt x="8255" y="221005"/>
                  </a:lnTo>
                  <a:lnTo>
                    <a:pt x="14528" y="251294"/>
                  </a:lnTo>
                  <a:lnTo>
                    <a:pt x="18465" y="225844"/>
                  </a:lnTo>
                  <a:lnTo>
                    <a:pt x="23050" y="200342"/>
                  </a:lnTo>
                  <a:lnTo>
                    <a:pt x="34086" y="149618"/>
                  </a:lnTo>
                  <a:lnTo>
                    <a:pt x="45262" y="108013"/>
                  </a:lnTo>
                  <a:lnTo>
                    <a:pt x="51752" y="87071"/>
                  </a:lnTo>
                  <a:lnTo>
                    <a:pt x="54749" y="78092"/>
                  </a:lnTo>
                  <a:close/>
                </a:path>
                <a:path w="462280" h="657225">
                  <a:moveTo>
                    <a:pt x="462089" y="430555"/>
                  </a:moveTo>
                  <a:lnTo>
                    <a:pt x="441629" y="421665"/>
                  </a:lnTo>
                  <a:lnTo>
                    <a:pt x="421220" y="412229"/>
                  </a:lnTo>
                  <a:lnTo>
                    <a:pt x="421220" y="412089"/>
                  </a:lnTo>
                  <a:lnTo>
                    <a:pt x="396100" y="399605"/>
                  </a:lnTo>
                  <a:lnTo>
                    <a:pt x="346506" y="372110"/>
                  </a:lnTo>
                  <a:lnTo>
                    <a:pt x="306870" y="346951"/>
                  </a:lnTo>
                  <a:lnTo>
                    <a:pt x="262102" y="314579"/>
                  </a:lnTo>
                  <a:lnTo>
                    <a:pt x="261861" y="336829"/>
                  </a:lnTo>
                  <a:lnTo>
                    <a:pt x="262572" y="381673"/>
                  </a:lnTo>
                  <a:lnTo>
                    <a:pt x="264896" y="426618"/>
                  </a:lnTo>
                  <a:lnTo>
                    <a:pt x="268617" y="471614"/>
                  </a:lnTo>
                  <a:lnTo>
                    <a:pt x="274447" y="521550"/>
                  </a:lnTo>
                  <a:lnTo>
                    <a:pt x="282778" y="575995"/>
                  </a:lnTo>
                  <a:lnTo>
                    <a:pt x="328739" y="621804"/>
                  </a:lnTo>
                  <a:lnTo>
                    <a:pt x="371640" y="637324"/>
                  </a:lnTo>
                  <a:lnTo>
                    <a:pt x="416153" y="649097"/>
                  </a:lnTo>
                  <a:lnTo>
                    <a:pt x="462089" y="656971"/>
                  </a:lnTo>
                  <a:lnTo>
                    <a:pt x="462089" y="4305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30685" y="1595350"/>
              <a:ext cx="297815" cy="212090"/>
            </a:xfrm>
            <a:custGeom>
              <a:avLst/>
              <a:gdLst/>
              <a:ahLst/>
              <a:cxnLst/>
              <a:rect l="l" t="t" r="r" b="b"/>
              <a:pathLst>
                <a:path w="297815" h="212089">
                  <a:moveTo>
                    <a:pt x="17955" y="212031"/>
                  </a:moveTo>
                  <a:lnTo>
                    <a:pt x="11897" y="212031"/>
                  </a:lnTo>
                  <a:lnTo>
                    <a:pt x="0" y="211666"/>
                  </a:lnTo>
                  <a:lnTo>
                    <a:pt x="0" y="0"/>
                  </a:lnTo>
                  <a:lnTo>
                    <a:pt x="4160" y="1532"/>
                  </a:lnTo>
                  <a:lnTo>
                    <a:pt x="37381" y="12733"/>
                  </a:lnTo>
                  <a:lnTo>
                    <a:pt x="86023" y="27104"/>
                  </a:lnTo>
                  <a:lnTo>
                    <a:pt x="144151" y="41165"/>
                  </a:lnTo>
                  <a:lnTo>
                    <a:pt x="205096" y="52624"/>
                  </a:lnTo>
                  <a:lnTo>
                    <a:pt x="273632" y="61894"/>
                  </a:lnTo>
                  <a:lnTo>
                    <a:pt x="273705" y="62040"/>
                  </a:lnTo>
                  <a:lnTo>
                    <a:pt x="297207" y="64375"/>
                  </a:lnTo>
                  <a:lnTo>
                    <a:pt x="297061" y="131087"/>
                  </a:lnTo>
                  <a:lnTo>
                    <a:pt x="255402" y="154874"/>
                  </a:lnTo>
                  <a:lnTo>
                    <a:pt x="211513" y="174845"/>
                  </a:lnTo>
                  <a:lnTo>
                    <a:pt x="165609" y="190773"/>
                  </a:lnTo>
                  <a:lnTo>
                    <a:pt x="117905" y="202432"/>
                  </a:lnTo>
                  <a:lnTo>
                    <a:pt x="68615" y="209593"/>
                  </a:lnTo>
                  <a:lnTo>
                    <a:pt x="17955" y="21203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1217" y="738174"/>
              <a:ext cx="676910" cy="799465"/>
            </a:xfrm>
            <a:custGeom>
              <a:avLst/>
              <a:gdLst/>
              <a:ahLst/>
              <a:cxnLst/>
              <a:rect l="l" t="t" r="r" b="b"/>
              <a:pathLst>
                <a:path w="676910" h="799465">
                  <a:moveTo>
                    <a:pt x="165684" y="341083"/>
                  </a:moveTo>
                  <a:lnTo>
                    <a:pt x="154076" y="331368"/>
                  </a:lnTo>
                  <a:lnTo>
                    <a:pt x="135318" y="314223"/>
                  </a:lnTo>
                  <a:lnTo>
                    <a:pt x="126326" y="305155"/>
                  </a:lnTo>
                  <a:lnTo>
                    <a:pt x="117500" y="295897"/>
                  </a:lnTo>
                  <a:lnTo>
                    <a:pt x="108927" y="286423"/>
                  </a:lnTo>
                  <a:lnTo>
                    <a:pt x="97726" y="273050"/>
                  </a:lnTo>
                  <a:lnTo>
                    <a:pt x="87731" y="286270"/>
                  </a:lnTo>
                  <a:lnTo>
                    <a:pt x="83134" y="292836"/>
                  </a:lnTo>
                  <a:lnTo>
                    <a:pt x="79121" y="298234"/>
                  </a:lnTo>
                  <a:lnTo>
                    <a:pt x="65976" y="318312"/>
                  </a:lnTo>
                  <a:lnTo>
                    <a:pt x="43281" y="357936"/>
                  </a:lnTo>
                  <a:lnTo>
                    <a:pt x="22237" y="403110"/>
                  </a:lnTo>
                  <a:lnTo>
                    <a:pt x="3060" y="454215"/>
                  </a:lnTo>
                  <a:lnTo>
                    <a:pt x="0" y="463994"/>
                  </a:lnTo>
                  <a:lnTo>
                    <a:pt x="8915" y="481114"/>
                  </a:lnTo>
                  <a:lnTo>
                    <a:pt x="30302" y="518287"/>
                  </a:lnTo>
                  <a:lnTo>
                    <a:pt x="56680" y="558292"/>
                  </a:lnTo>
                  <a:lnTo>
                    <a:pt x="74663" y="582676"/>
                  </a:lnTo>
                  <a:lnTo>
                    <a:pt x="80886" y="556310"/>
                  </a:lnTo>
                  <a:lnTo>
                    <a:pt x="87833" y="530161"/>
                  </a:lnTo>
                  <a:lnTo>
                    <a:pt x="103784" y="478815"/>
                  </a:lnTo>
                  <a:lnTo>
                    <a:pt x="125006" y="423164"/>
                  </a:lnTo>
                  <a:lnTo>
                    <a:pt x="150063" y="369760"/>
                  </a:lnTo>
                  <a:lnTo>
                    <a:pt x="157734" y="355257"/>
                  </a:lnTo>
                  <a:lnTo>
                    <a:pt x="165684" y="341083"/>
                  </a:lnTo>
                  <a:close/>
                </a:path>
                <a:path w="676910" h="799465">
                  <a:moveTo>
                    <a:pt x="332016" y="432904"/>
                  </a:moveTo>
                  <a:lnTo>
                    <a:pt x="331508" y="432752"/>
                  </a:lnTo>
                  <a:lnTo>
                    <a:pt x="331292" y="432612"/>
                  </a:lnTo>
                  <a:lnTo>
                    <a:pt x="318376" y="427723"/>
                  </a:lnTo>
                  <a:lnTo>
                    <a:pt x="313778" y="425894"/>
                  </a:lnTo>
                  <a:lnTo>
                    <a:pt x="308737" y="424218"/>
                  </a:lnTo>
                  <a:lnTo>
                    <a:pt x="303631" y="421957"/>
                  </a:lnTo>
                  <a:lnTo>
                    <a:pt x="293116" y="417423"/>
                  </a:lnTo>
                  <a:lnTo>
                    <a:pt x="284721" y="413702"/>
                  </a:lnTo>
                  <a:lnTo>
                    <a:pt x="281800" y="412534"/>
                  </a:lnTo>
                  <a:lnTo>
                    <a:pt x="278879" y="411149"/>
                  </a:lnTo>
                  <a:lnTo>
                    <a:pt x="276034" y="409765"/>
                  </a:lnTo>
                  <a:lnTo>
                    <a:pt x="273113" y="408305"/>
                  </a:lnTo>
                  <a:lnTo>
                    <a:pt x="260997" y="402386"/>
                  </a:lnTo>
                  <a:lnTo>
                    <a:pt x="257937" y="400862"/>
                  </a:lnTo>
                  <a:lnTo>
                    <a:pt x="254723" y="399402"/>
                  </a:lnTo>
                  <a:lnTo>
                    <a:pt x="251663" y="397649"/>
                  </a:lnTo>
                  <a:lnTo>
                    <a:pt x="232537" y="387134"/>
                  </a:lnTo>
                  <a:lnTo>
                    <a:pt x="226110" y="383273"/>
                  </a:lnTo>
                  <a:lnTo>
                    <a:pt x="212979" y="375170"/>
                  </a:lnTo>
                  <a:lnTo>
                    <a:pt x="209905" y="373418"/>
                  </a:lnTo>
                  <a:lnTo>
                    <a:pt x="207060" y="371297"/>
                  </a:lnTo>
                  <a:lnTo>
                    <a:pt x="204076" y="369328"/>
                  </a:lnTo>
                  <a:lnTo>
                    <a:pt x="200939" y="376262"/>
                  </a:lnTo>
                  <a:lnTo>
                    <a:pt x="184861" y="416077"/>
                  </a:lnTo>
                  <a:lnTo>
                    <a:pt x="167601" y="468731"/>
                  </a:lnTo>
                  <a:lnTo>
                    <a:pt x="154139" y="522439"/>
                  </a:lnTo>
                  <a:lnTo>
                    <a:pt x="144018" y="576986"/>
                  </a:lnTo>
                  <a:lnTo>
                    <a:pt x="138798" y="616407"/>
                  </a:lnTo>
                  <a:lnTo>
                    <a:pt x="135318" y="652449"/>
                  </a:lnTo>
                  <a:lnTo>
                    <a:pt x="136486" y="653618"/>
                  </a:lnTo>
                  <a:lnTo>
                    <a:pt x="137579" y="654786"/>
                  </a:lnTo>
                  <a:lnTo>
                    <a:pt x="177609" y="692315"/>
                  </a:lnTo>
                  <a:lnTo>
                    <a:pt x="219252" y="726389"/>
                  </a:lnTo>
                  <a:lnTo>
                    <a:pt x="263321" y="757720"/>
                  </a:lnTo>
                  <a:lnTo>
                    <a:pt x="309029" y="786091"/>
                  </a:lnTo>
                  <a:lnTo>
                    <a:pt x="332016" y="798944"/>
                  </a:lnTo>
                  <a:lnTo>
                    <a:pt x="332016" y="432904"/>
                  </a:lnTo>
                  <a:close/>
                </a:path>
                <a:path w="676910" h="799465">
                  <a:moveTo>
                    <a:pt x="676668" y="81165"/>
                  </a:moveTo>
                  <a:lnTo>
                    <a:pt x="634974" y="57315"/>
                  </a:lnTo>
                  <a:lnTo>
                    <a:pt x="591032" y="37287"/>
                  </a:lnTo>
                  <a:lnTo>
                    <a:pt x="545058" y="21323"/>
                  </a:lnTo>
                  <a:lnTo>
                    <a:pt x="497293" y="9626"/>
                  </a:lnTo>
                  <a:lnTo>
                    <a:pt x="447929" y="2451"/>
                  </a:lnTo>
                  <a:lnTo>
                    <a:pt x="397192" y="0"/>
                  </a:lnTo>
                  <a:lnTo>
                    <a:pt x="343039" y="2794"/>
                  </a:lnTo>
                  <a:lnTo>
                    <a:pt x="290461" y="10960"/>
                  </a:lnTo>
                  <a:lnTo>
                    <a:pt x="239712" y="24231"/>
                  </a:lnTo>
                  <a:lnTo>
                    <a:pt x="191084" y="42354"/>
                  </a:lnTo>
                  <a:lnTo>
                    <a:pt x="144830" y="65049"/>
                  </a:lnTo>
                  <a:lnTo>
                    <a:pt x="101346" y="91973"/>
                  </a:lnTo>
                  <a:lnTo>
                    <a:pt x="101371" y="95834"/>
                  </a:lnTo>
                  <a:lnTo>
                    <a:pt x="101663" y="99999"/>
                  </a:lnTo>
                  <a:lnTo>
                    <a:pt x="101765" y="100863"/>
                  </a:lnTo>
                  <a:lnTo>
                    <a:pt x="102184" y="104457"/>
                  </a:lnTo>
                  <a:lnTo>
                    <a:pt x="102476" y="108762"/>
                  </a:lnTo>
                  <a:lnTo>
                    <a:pt x="103200" y="113360"/>
                  </a:lnTo>
                  <a:lnTo>
                    <a:pt x="103784" y="118249"/>
                  </a:lnTo>
                  <a:lnTo>
                    <a:pt x="103987" y="119087"/>
                  </a:lnTo>
                  <a:lnTo>
                    <a:pt x="104660" y="123139"/>
                  </a:lnTo>
                  <a:lnTo>
                    <a:pt x="105321" y="128320"/>
                  </a:lnTo>
                  <a:lnTo>
                    <a:pt x="105384" y="128625"/>
                  </a:lnTo>
                  <a:lnTo>
                    <a:pt x="106413" y="133642"/>
                  </a:lnTo>
                  <a:lnTo>
                    <a:pt x="108013" y="141846"/>
                  </a:lnTo>
                  <a:lnTo>
                    <a:pt x="109931" y="150317"/>
                  </a:lnTo>
                  <a:lnTo>
                    <a:pt x="112166" y="159054"/>
                  </a:lnTo>
                  <a:lnTo>
                    <a:pt x="114655" y="168021"/>
                  </a:lnTo>
                  <a:lnTo>
                    <a:pt x="115608" y="171094"/>
                  </a:lnTo>
                  <a:lnTo>
                    <a:pt x="116484" y="174155"/>
                  </a:lnTo>
                  <a:lnTo>
                    <a:pt x="117436" y="177215"/>
                  </a:lnTo>
                  <a:lnTo>
                    <a:pt x="118452" y="180289"/>
                  </a:lnTo>
                  <a:lnTo>
                    <a:pt x="121081" y="187883"/>
                  </a:lnTo>
                  <a:lnTo>
                    <a:pt x="128701" y="181737"/>
                  </a:lnTo>
                  <a:lnTo>
                    <a:pt x="136461" y="175704"/>
                  </a:lnTo>
                  <a:lnTo>
                    <a:pt x="174599" y="149047"/>
                  </a:lnTo>
                  <a:lnTo>
                    <a:pt x="221576" y="122135"/>
                  </a:lnTo>
                  <a:lnTo>
                    <a:pt x="268097" y="100863"/>
                  </a:lnTo>
                  <a:lnTo>
                    <a:pt x="313283" y="84378"/>
                  </a:lnTo>
                  <a:lnTo>
                    <a:pt x="350126" y="73723"/>
                  </a:lnTo>
                  <a:lnTo>
                    <a:pt x="352526" y="73139"/>
                  </a:lnTo>
                  <a:lnTo>
                    <a:pt x="354939" y="72478"/>
                  </a:lnTo>
                  <a:lnTo>
                    <a:pt x="367487" y="69342"/>
                  </a:lnTo>
                  <a:lnTo>
                    <a:pt x="396760" y="63207"/>
                  </a:lnTo>
                  <a:lnTo>
                    <a:pt x="413042" y="60439"/>
                  </a:lnTo>
                  <a:lnTo>
                    <a:pt x="415074" y="60147"/>
                  </a:lnTo>
                  <a:lnTo>
                    <a:pt x="417195" y="59778"/>
                  </a:lnTo>
                  <a:lnTo>
                    <a:pt x="419239" y="59486"/>
                  </a:lnTo>
                  <a:lnTo>
                    <a:pt x="425081" y="58470"/>
                  </a:lnTo>
                  <a:lnTo>
                    <a:pt x="428650" y="57886"/>
                  </a:lnTo>
                  <a:lnTo>
                    <a:pt x="432765" y="57315"/>
                  </a:lnTo>
                  <a:lnTo>
                    <a:pt x="453542" y="54673"/>
                  </a:lnTo>
                  <a:lnTo>
                    <a:pt x="456755" y="54241"/>
                  </a:lnTo>
                  <a:lnTo>
                    <a:pt x="462965" y="53505"/>
                  </a:lnTo>
                  <a:lnTo>
                    <a:pt x="496176" y="50584"/>
                  </a:lnTo>
                  <a:lnTo>
                    <a:pt x="530034" y="49123"/>
                  </a:lnTo>
                  <a:lnTo>
                    <a:pt x="532879" y="49123"/>
                  </a:lnTo>
                  <a:lnTo>
                    <a:pt x="559523" y="63868"/>
                  </a:lnTo>
                  <a:lnTo>
                    <a:pt x="584415" y="78981"/>
                  </a:lnTo>
                  <a:lnTo>
                    <a:pt x="602373" y="90944"/>
                  </a:lnTo>
                  <a:lnTo>
                    <a:pt x="603173" y="91465"/>
                  </a:lnTo>
                  <a:lnTo>
                    <a:pt x="603897" y="91973"/>
                  </a:lnTo>
                  <a:lnTo>
                    <a:pt x="604697" y="92481"/>
                  </a:lnTo>
                  <a:lnTo>
                    <a:pt x="606094" y="93433"/>
                  </a:lnTo>
                  <a:lnTo>
                    <a:pt x="640422" y="119087"/>
                  </a:lnTo>
                  <a:lnTo>
                    <a:pt x="676668" y="150139"/>
                  </a:lnTo>
                  <a:lnTo>
                    <a:pt x="676668" y="81165"/>
                  </a:lnTo>
                  <a:close/>
                </a:path>
                <a:path w="676910" h="799465">
                  <a:moveTo>
                    <a:pt x="676821" y="263855"/>
                  </a:moveTo>
                  <a:lnTo>
                    <a:pt x="676744" y="181089"/>
                  </a:lnTo>
                  <a:lnTo>
                    <a:pt x="645680" y="147548"/>
                  </a:lnTo>
                  <a:lnTo>
                    <a:pt x="597992" y="104381"/>
                  </a:lnTo>
                  <a:lnTo>
                    <a:pt x="594487" y="101752"/>
                  </a:lnTo>
                  <a:lnTo>
                    <a:pt x="577773" y="88607"/>
                  </a:lnTo>
                  <a:lnTo>
                    <a:pt x="554482" y="71894"/>
                  </a:lnTo>
                  <a:lnTo>
                    <a:pt x="531063" y="56502"/>
                  </a:lnTo>
                  <a:lnTo>
                    <a:pt x="504786" y="67957"/>
                  </a:lnTo>
                  <a:lnTo>
                    <a:pt x="453694" y="94157"/>
                  </a:lnTo>
                  <a:lnTo>
                    <a:pt x="417804" y="116357"/>
                  </a:lnTo>
                  <a:lnTo>
                    <a:pt x="386041" y="138722"/>
                  </a:lnTo>
                  <a:lnTo>
                    <a:pt x="352069" y="166624"/>
                  </a:lnTo>
                  <a:lnTo>
                    <a:pt x="319214" y="198081"/>
                  </a:lnTo>
                  <a:lnTo>
                    <a:pt x="287718" y="233464"/>
                  </a:lnTo>
                  <a:lnTo>
                    <a:pt x="257492" y="273812"/>
                  </a:lnTo>
                  <a:lnTo>
                    <a:pt x="230708" y="316649"/>
                  </a:lnTo>
                  <a:lnTo>
                    <a:pt x="218528" y="339178"/>
                  </a:lnTo>
                  <a:lnTo>
                    <a:pt x="225894" y="346405"/>
                  </a:lnTo>
                  <a:lnTo>
                    <a:pt x="228371" y="349110"/>
                  </a:lnTo>
                  <a:lnTo>
                    <a:pt x="231228" y="351523"/>
                  </a:lnTo>
                  <a:lnTo>
                    <a:pt x="247421" y="366039"/>
                  </a:lnTo>
                  <a:lnTo>
                    <a:pt x="266255" y="381444"/>
                  </a:lnTo>
                  <a:lnTo>
                    <a:pt x="289687" y="398741"/>
                  </a:lnTo>
                  <a:lnTo>
                    <a:pt x="292239" y="400342"/>
                  </a:lnTo>
                  <a:lnTo>
                    <a:pt x="313550" y="414794"/>
                  </a:lnTo>
                  <a:lnTo>
                    <a:pt x="318084" y="417360"/>
                  </a:lnTo>
                  <a:lnTo>
                    <a:pt x="332092" y="425894"/>
                  </a:lnTo>
                  <a:lnTo>
                    <a:pt x="331724" y="186055"/>
                  </a:lnTo>
                  <a:lnTo>
                    <a:pt x="676821" y="2638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30612" y="989400"/>
              <a:ext cx="297815" cy="663575"/>
            </a:xfrm>
            <a:custGeom>
              <a:avLst/>
              <a:gdLst/>
              <a:ahLst/>
              <a:cxnLst/>
              <a:rect l="l" t="t" r="r" b="b"/>
              <a:pathLst>
                <a:path w="297815" h="663575">
                  <a:moveTo>
                    <a:pt x="297207" y="663173"/>
                  </a:moveTo>
                  <a:lnTo>
                    <a:pt x="239911" y="651933"/>
                  </a:lnTo>
                  <a:lnTo>
                    <a:pt x="180864" y="637481"/>
                  </a:lnTo>
                  <a:lnTo>
                    <a:pt x="130721" y="622664"/>
                  </a:lnTo>
                  <a:lnTo>
                    <a:pt x="123276" y="620475"/>
                  </a:lnTo>
                  <a:lnTo>
                    <a:pt x="70187" y="601571"/>
                  </a:lnTo>
                  <a:lnTo>
                    <a:pt x="23502" y="582375"/>
                  </a:lnTo>
                  <a:lnTo>
                    <a:pt x="0" y="571646"/>
                  </a:lnTo>
                  <a:lnTo>
                    <a:pt x="0" y="0"/>
                  </a:lnTo>
                  <a:lnTo>
                    <a:pt x="297353" y="61748"/>
                  </a:lnTo>
                  <a:lnTo>
                    <a:pt x="297353" y="601571"/>
                  </a:lnTo>
                  <a:lnTo>
                    <a:pt x="297207" y="663173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9022" y="798243"/>
              <a:ext cx="360680" cy="245110"/>
            </a:xfrm>
            <a:custGeom>
              <a:avLst/>
              <a:gdLst/>
              <a:ahLst/>
              <a:cxnLst/>
              <a:rect l="l" t="t" r="r" b="b"/>
              <a:pathLst>
                <a:path w="360680" h="245109">
                  <a:moveTo>
                    <a:pt x="49923" y="244876"/>
                  </a:moveTo>
                  <a:lnTo>
                    <a:pt x="26839" y="213563"/>
                  </a:lnTo>
                  <a:lnTo>
                    <a:pt x="5839" y="178894"/>
                  </a:lnTo>
                  <a:lnTo>
                    <a:pt x="0" y="167216"/>
                  </a:lnTo>
                  <a:lnTo>
                    <a:pt x="8893" y="158434"/>
                  </a:lnTo>
                  <a:lnTo>
                    <a:pt x="56911" y="117644"/>
                  </a:lnTo>
                  <a:lnTo>
                    <a:pt x="99123" y="89008"/>
                  </a:lnTo>
                  <a:lnTo>
                    <a:pt x="141648" y="65525"/>
                  </a:lnTo>
                  <a:lnTo>
                    <a:pt x="183691" y="46484"/>
                  </a:lnTo>
                  <a:lnTo>
                    <a:pt x="234802" y="28100"/>
                  </a:lnTo>
                  <a:lnTo>
                    <a:pt x="270566" y="18028"/>
                  </a:lnTo>
                  <a:lnTo>
                    <a:pt x="293557" y="12189"/>
                  </a:lnTo>
                  <a:lnTo>
                    <a:pt x="323993" y="5912"/>
                  </a:lnTo>
                  <a:lnTo>
                    <a:pt x="353043" y="1094"/>
                  </a:lnTo>
                  <a:lnTo>
                    <a:pt x="360341" y="0"/>
                  </a:lnTo>
                  <a:lnTo>
                    <a:pt x="336182" y="9342"/>
                  </a:lnTo>
                  <a:lnTo>
                    <a:pt x="312461" y="19633"/>
                  </a:lnTo>
                  <a:lnTo>
                    <a:pt x="260129" y="46347"/>
                  </a:lnTo>
                  <a:lnTo>
                    <a:pt x="217796" y="72915"/>
                  </a:lnTo>
                  <a:lnTo>
                    <a:pt x="179395" y="101536"/>
                  </a:lnTo>
                  <a:lnTo>
                    <a:pt x="143786" y="132620"/>
                  </a:lnTo>
                  <a:lnTo>
                    <a:pt x="106799" y="170665"/>
                  </a:lnTo>
                  <a:lnTo>
                    <a:pt x="72769" y="212323"/>
                  </a:lnTo>
                  <a:lnTo>
                    <a:pt x="55505" y="236515"/>
                  </a:lnTo>
                  <a:lnTo>
                    <a:pt x="49923" y="244876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77009" y="862850"/>
              <a:ext cx="173355" cy="798195"/>
            </a:xfrm>
            <a:custGeom>
              <a:avLst/>
              <a:gdLst/>
              <a:ahLst/>
              <a:cxnLst/>
              <a:rect l="l" t="t" r="r" b="b"/>
              <a:pathLst>
                <a:path w="173355" h="798194">
                  <a:moveTo>
                    <a:pt x="98221" y="483489"/>
                  </a:moveTo>
                  <a:lnTo>
                    <a:pt x="95707" y="426046"/>
                  </a:lnTo>
                  <a:lnTo>
                    <a:pt x="89877" y="372846"/>
                  </a:lnTo>
                  <a:lnTo>
                    <a:pt x="79844" y="318516"/>
                  </a:lnTo>
                  <a:lnTo>
                    <a:pt x="65735" y="265430"/>
                  </a:lnTo>
                  <a:lnTo>
                    <a:pt x="47955" y="215900"/>
                  </a:lnTo>
                  <a:lnTo>
                    <a:pt x="26466" y="169113"/>
                  </a:lnTo>
                  <a:lnTo>
                    <a:pt x="6299" y="132930"/>
                  </a:lnTo>
                  <a:lnTo>
                    <a:pt x="1384" y="125018"/>
                  </a:lnTo>
                  <a:lnTo>
                    <a:pt x="723" y="123926"/>
                  </a:lnTo>
                  <a:lnTo>
                    <a:pt x="0" y="122910"/>
                  </a:lnTo>
                  <a:lnTo>
                    <a:pt x="0" y="797687"/>
                  </a:lnTo>
                  <a:lnTo>
                    <a:pt x="787" y="797687"/>
                  </a:lnTo>
                  <a:lnTo>
                    <a:pt x="4991" y="791908"/>
                  </a:lnTo>
                  <a:lnTo>
                    <a:pt x="33985" y="750658"/>
                  </a:lnTo>
                  <a:lnTo>
                    <a:pt x="66446" y="700697"/>
                  </a:lnTo>
                  <a:lnTo>
                    <a:pt x="84886" y="660006"/>
                  </a:lnTo>
                  <a:lnTo>
                    <a:pt x="90525" y="619556"/>
                  </a:lnTo>
                  <a:lnTo>
                    <a:pt x="95669" y="565861"/>
                  </a:lnTo>
                  <a:lnTo>
                    <a:pt x="98145" y="511327"/>
                  </a:lnTo>
                  <a:lnTo>
                    <a:pt x="98221" y="483489"/>
                  </a:lnTo>
                  <a:close/>
                </a:path>
                <a:path w="173355" h="798194">
                  <a:moveTo>
                    <a:pt x="172974" y="411429"/>
                  </a:moveTo>
                  <a:lnTo>
                    <a:pt x="170903" y="363054"/>
                  </a:lnTo>
                  <a:lnTo>
                    <a:pt x="164744" y="315341"/>
                  </a:lnTo>
                  <a:lnTo>
                    <a:pt x="154635" y="268528"/>
                  </a:lnTo>
                  <a:lnTo>
                    <a:pt x="140716" y="222834"/>
                  </a:lnTo>
                  <a:lnTo>
                    <a:pt x="123101" y="178485"/>
                  </a:lnTo>
                  <a:lnTo>
                    <a:pt x="101942" y="135724"/>
                  </a:lnTo>
                  <a:lnTo>
                    <a:pt x="77343" y="94767"/>
                  </a:lnTo>
                  <a:lnTo>
                    <a:pt x="49453" y="55841"/>
                  </a:lnTo>
                  <a:lnTo>
                    <a:pt x="18389" y="19189"/>
                  </a:lnTo>
                  <a:lnTo>
                    <a:pt x="0" y="0"/>
                  </a:lnTo>
                  <a:lnTo>
                    <a:pt x="0" y="76847"/>
                  </a:lnTo>
                  <a:lnTo>
                    <a:pt x="9359" y="88112"/>
                  </a:lnTo>
                  <a:lnTo>
                    <a:pt x="23571" y="106260"/>
                  </a:lnTo>
                  <a:lnTo>
                    <a:pt x="55575" y="153593"/>
                  </a:lnTo>
                  <a:lnTo>
                    <a:pt x="81597" y="200571"/>
                  </a:lnTo>
                  <a:lnTo>
                    <a:pt x="104533" y="251663"/>
                  </a:lnTo>
                  <a:lnTo>
                    <a:pt x="123863" y="306768"/>
                  </a:lnTo>
                  <a:lnTo>
                    <a:pt x="139001" y="363626"/>
                  </a:lnTo>
                  <a:lnTo>
                    <a:pt x="149987" y="422008"/>
                  </a:lnTo>
                  <a:lnTo>
                    <a:pt x="155257" y="462534"/>
                  </a:lnTo>
                  <a:lnTo>
                    <a:pt x="158826" y="503542"/>
                  </a:lnTo>
                  <a:lnTo>
                    <a:pt x="164795" y="480072"/>
                  </a:lnTo>
                  <a:lnTo>
                    <a:pt x="169240" y="456831"/>
                  </a:lnTo>
                  <a:lnTo>
                    <a:pt x="172021" y="433908"/>
                  </a:lnTo>
                  <a:lnTo>
                    <a:pt x="172974" y="411429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27670" y="1659584"/>
              <a:ext cx="635" cy="67310"/>
            </a:xfrm>
            <a:custGeom>
              <a:avLst/>
              <a:gdLst/>
              <a:ahLst/>
              <a:cxnLst/>
              <a:rect l="l" t="t" r="r" b="b"/>
              <a:pathLst>
                <a:path w="634" h="67310">
                  <a:moveTo>
                    <a:pt x="292" y="66497"/>
                  </a:moveTo>
                  <a:lnTo>
                    <a:pt x="139" y="0"/>
                  </a:lnTo>
                  <a:lnTo>
                    <a:pt x="0" y="66573"/>
                  </a:lnTo>
                  <a:lnTo>
                    <a:pt x="165" y="66573"/>
                  </a:lnTo>
                  <a:lnTo>
                    <a:pt x="12" y="66903"/>
                  </a:lnTo>
                  <a:lnTo>
                    <a:pt x="215" y="66636"/>
                  </a:lnTo>
                  <a:lnTo>
                    <a:pt x="292" y="6649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3146" y="970861"/>
              <a:ext cx="138668" cy="1462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2531048"/>
            <a:ext cx="161925" cy="1619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42690">
              <a:lnSpc>
                <a:spcPct val="142400"/>
              </a:lnSpc>
              <a:spcBef>
                <a:spcPts val="95"/>
              </a:spcBef>
            </a:pPr>
            <a:r>
              <a:rPr dirty="0"/>
              <a:t>Academic</a:t>
            </a:r>
            <a:r>
              <a:rPr spc="280" dirty="0"/>
              <a:t> </a:t>
            </a:r>
            <a:r>
              <a:rPr spc="-10" dirty="0"/>
              <a:t>Facilities </a:t>
            </a:r>
            <a:r>
              <a:rPr spc="160" dirty="0"/>
              <a:t>Airport</a:t>
            </a:r>
            <a:r>
              <a:rPr spc="-65" dirty="0"/>
              <a:t> </a:t>
            </a:r>
            <a:r>
              <a:rPr spc="-10" dirty="0"/>
              <a:t>Facilities</a:t>
            </a:r>
          </a:p>
          <a:p>
            <a:pPr marL="12700" marR="5080">
              <a:lnSpc>
                <a:spcPts val="6150"/>
              </a:lnSpc>
              <a:spcBef>
                <a:spcPts val="509"/>
              </a:spcBef>
            </a:pPr>
            <a:r>
              <a:rPr spc="60" dirty="0"/>
              <a:t>Banking</a:t>
            </a:r>
            <a:r>
              <a:rPr spc="-55" dirty="0"/>
              <a:t> </a:t>
            </a:r>
            <a:r>
              <a:rPr spc="130" dirty="0"/>
              <a:t>Institutions</a:t>
            </a:r>
            <a:r>
              <a:rPr spc="-50" dirty="0"/>
              <a:t> </a:t>
            </a:r>
            <a:r>
              <a:rPr spc="215" dirty="0"/>
              <a:t>&amp;</a:t>
            </a:r>
            <a:r>
              <a:rPr spc="-55" dirty="0"/>
              <a:t> </a:t>
            </a:r>
            <a:r>
              <a:rPr spc="80" dirty="0"/>
              <a:t>Credit</a:t>
            </a:r>
            <a:r>
              <a:rPr spc="-50" dirty="0"/>
              <a:t> </a:t>
            </a:r>
            <a:r>
              <a:rPr spc="85" dirty="0"/>
              <a:t>Unions </a:t>
            </a:r>
            <a:r>
              <a:rPr dirty="0"/>
              <a:t>City</a:t>
            </a:r>
            <a:r>
              <a:rPr spc="-55" dirty="0"/>
              <a:t> </a:t>
            </a:r>
            <a:r>
              <a:rPr spc="215" dirty="0"/>
              <a:t>&amp;</a:t>
            </a:r>
            <a:r>
              <a:rPr spc="-55" dirty="0"/>
              <a:t> </a:t>
            </a:r>
            <a:r>
              <a:rPr spc="105" dirty="0"/>
              <a:t>Country</a:t>
            </a:r>
            <a:r>
              <a:rPr spc="-55" dirty="0"/>
              <a:t> </a:t>
            </a:r>
            <a:r>
              <a:rPr spc="-10" dirty="0"/>
              <a:t>Clubs</a:t>
            </a:r>
          </a:p>
          <a:p>
            <a:pPr marL="12700" marR="3633470">
              <a:lnSpc>
                <a:spcPts val="6150"/>
              </a:lnSpc>
            </a:pPr>
            <a:r>
              <a:rPr spc="105" dirty="0"/>
              <a:t>Corporate</a:t>
            </a:r>
            <a:r>
              <a:rPr spc="-50" dirty="0"/>
              <a:t> </a:t>
            </a:r>
            <a:r>
              <a:rPr spc="-10" dirty="0"/>
              <a:t>Facilities </a:t>
            </a:r>
            <a:r>
              <a:rPr dirty="0"/>
              <a:t>FM</a:t>
            </a:r>
            <a:r>
              <a:rPr spc="-185" dirty="0"/>
              <a:t> </a:t>
            </a:r>
            <a:r>
              <a:rPr spc="65" dirty="0"/>
              <a:t>Consultants </a:t>
            </a:r>
            <a:r>
              <a:rPr spc="105" dirty="0"/>
              <a:t>Health</a:t>
            </a:r>
            <a:r>
              <a:rPr spc="-65" dirty="0"/>
              <a:t> </a:t>
            </a:r>
            <a:r>
              <a:rPr spc="-20" dirty="0"/>
              <a:t>Care </a:t>
            </a:r>
            <a:r>
              <a:rPr spc="90" dirty="0"/>
              <a:t>Hospitality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3312098"/>
            <a:ext cx="161925" cy="1619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4093148"/>
            <a:ext cx="161925" cy="1619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4874198"/>
            <a:ext cx="161925" cy="161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5655248"/>
            <a:ext cx="161925" cy="161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6436298"/>
            <a:ext cx="161925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7349" y="7217349"/>
            <a:ext cx="161925" cy="1619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349" y="7998398"/>
            <a:ext cx="161925" cy="1619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44599" y="685077"/>
            <a:ext cx="1295336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16604" algn="l"/>
                <a:tab pos="7867015" algn="l"/>
                <a:tab pos="9666605" algn="l"/>
              </a:tabLst>
            </a:pPr>
            <a:r>
              <a:rPr spc="-10" dirty="0"/>
              <a:t>Industry</a:t>
            </a:r>
            <a:r>
              <a:rPr dirty="0"/>
              <a:t>	</a:t>
            </a:r>
            <a:r>
              <a:rPr spc="-10" dirty="0"/>
              <a:t>Networking</a:t>
            </a:r>
            <a:r>
              <a:rPr dirty="0"/>
              <a:t>	</a:t>
            </a:r>
            <a:r>
              <a:rPr spc="-20" dirty="0"/>
              <a:t>with</a:t>
            </a:r>
            <a:r>
              <a:rPr dirty="0"/>
              <a:t>	</a:t>
            </a:r>
            <a:r>
              <a:rPr spc="-10" dirty="0"/>
              <a:t>Councils</a:t>
            </a: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2531292"/>
            <a:ext cx="161925" cy="16192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2400"/>
              </a:lnSpc>
              <a:spcBef>
                <a:spcPts val="95"/>
              </a:spcBef>
            </a:pPr>
            <a:r>
              <a:rPr dirty="0"/>
              <a:t>Legal</a:t>
            </a:r>
            <a:r>
              <a:rPr spc="-155" dirty="0"/>
              <a:t> </a:t>
            </a:r>
            <a:r>
              <a:rPr spc="114" dirty="0"/>
              <a:t>Industry</a:t>
            </a:r>
            <a:r>
              <a:rPr spc="900" dirty="0"/>
              <a:t> </a:t>
            </a:r>
            <a:r>
              <a:rPr spc="110" dirty="0"/>
              <a:t>Manufacturing </a:t>
            </a:r>
            <a:r>
              <a:rPr spc="125" dirty="0"/>
              <a:t>Museum/Cultural</a:t>
            </a:r>
            <a:r>
              <a:rPr spc="-40" dirty="0"/>
              <a:t> </a:t>
            </a:r>
            <a:r>
              <a:rPr spc="114" dirty="0"/>
              <a:t>Institutions </a:t>
            </a:r>
            <a:r>
              <a:rPr spc="175" dirty="0"/>
              <a:t>Nonprofit</a:t>
            </a:r>
            <a:r>
              <a:rPr spc="-35" dirty="0"/>
              <a:t> </a:t>
            </a:r>
            <a:r>
              <a:rPr spc="-10" dirty="0"/>
              <a:t>Facilities</a:t>
            </a: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dirty="0"/>
              <a:t>Public</a:t>
            </a:r>
            <a:r>
              <a:rPr spc="225" dirty="0"/>
              <a:t> </a:t>
            </a:r>
            <a:r>
              <a:rPr spc="-10" dirty="0"/>
              <a:t>Sector</a:t>
            </a:r>
          </a:p>
          <a:p>
            <a:pPr marL="12700" marR="852169">
              <a:lnSpc>
                <a:spcPts val="6150"/>
              </a:lnSpc>
              <a:spcBef>
                <a:spcPts val="509"/>
              </a:spcBef>
            </a:pPr>
            <a:r>
              <a:rPr dirty="0"/>
              <a:t>Research</a:t>
            </a:r>
            <a:r>
              <a:rPr spc="-145" dirty="0"/>
              <a:t> </a:t>
            </a:r>
            <a:r>
              <a:rPr spc="215" dirty="0"/>
              <a:t>&amp;</a:t>
            </a:r>
            <a:r>
              <a:rPr spc="-140" dirty="0"/>
              <a:t> </a:t>
            </a:r>
            <a:r>
              <a:rPr spc="105" dirty="0"/>
              <a:t>Development </a:t>
            </a:r>
            <a:r>
              <a:rPr dirty="0"/>
              <a:t>Retail</a:t>
            </a:r>
            <a:r>
              <a:rPr spc="25" dirty="0"/>
              <a:t> </a:t>
            </a:r>
            <a:r>
              <a:rPr spc="-10" dirty="0"/>
              <a:t>Facilities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pc="90" dirty="0"/>
              <a:t>Utilities</a:t>
            </a: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3312342"/>
            <a:ext cx="161925" cy="1619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4093391"/>
            <a:ext cx="161925" cy="1619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4874441"/>
            <a:ext cx="161925" cy="1619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5655491"/>
            <a:ext cx="161925" cy="1619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6436541"/>
            <a:ext cx="161925" cy="1619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7217592"/>
            <a:ext cx="161925" cy="1619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9398" y="7998641"/>
            <a:ext cx="161925" cy="16192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23" name="object 23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27" name="object 27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31" name="object 31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35" name="object 35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4599" y="685077"/>
            <a:ext cx="14403069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0" algn="l"/>
                <a:tab pos="7566659" algn="l"/>
                <a:tab pos="9366250" algn="l"/>
              </a:tabLst>
            </a:pPr>
            <a:r>
              <a:rPr spc="-10" dirty="0"/>
              <a:t>Topical</a:t>
            </a:r>
            <a:r>
              <a:rPr dirty="0"/>
              <a:t>	</a:t>
            </a:r>
            <a:r>
              <a:rPr spc="-10" dirty="0"/>
              <a:t>Networking</a:t>
            </a:r>
            <a:r>
              <a:rPr dirty="0"/>
              <a:t>	</a:t>
            </a:r>
            <a:r>
              <a:rPr spc="-20" dirty="0"/>
              <a:t>with</a:t>
            </a:r>
            <a:r>
              <a:rPr dirty="0"/>
              <a:t>	</a:t>
            </a:r>
            <a:r>
              <a:rPr spc="-10" dirty="0"/>
              <a:t>Communities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0614" y="2580777"/>
            <a:ext cx="5333999" cy="1571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9512" y="2799547"/>
            <a:ext cx="4457699" cy="112949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8081" y="2368652"/>
            <a:ext cx="4305299" cy="2000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49693" y="5094082"/>
            <a:ext cx="7392285" cy="12822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7684" y="4918293"/>
            <a:ext cx="8347618" cy="15049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12720" y="7076582"/>
            <a:ext cx="5667374" cy="15049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23187" y="6979503"/>
            <a:ext cx="6677024" cy="170497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12" name="object 12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16" name="object 16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20" name="object 20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24" name="object 24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79979" y="9422714"/>
            <a:ext cx="1704974" cy="847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42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91480" y="0"/>
              <a:ext cx="7096124" cy="10286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80" y="2981091"/>
              <a:ext cx="133350" cy="133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80" y="4352691"/>
              <a:ext cx="133350" cy="133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80" y="5724291"/>
              <a:ext cx="133350" cy="1333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80" y="7095891"/>
              <a:ext cx="133350" cy="1333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80" y="8010291"/>
              <a:ext cx="133350" cy="13334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8730" y="489169"/>
            <a:ext cx="7571740" cy="187706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6900"/>
              </a:lnSpc>
              <a:spcBef>
                <a:spcPts val="980"/>
              </a:spcBef>
              <a:tabLst>
                <a:tab pos="5216525" algn="l"/>
              </a:tabLst>
            </a:pPr>
            <a:r>
              <a:rPr sz="6400" dirty="0"/>
              <a:t>Engage</a:t>
            </a:r>
            <a:r>
              <a:rPr sz="6400" spc="-100" dirty="0"/>
              <a:t> </a:t>
            </a:r>
            <a:r>
              <a:rPr sz="6400" dirty="0"/>
              <a:t>in</a:t>
            </a:r>
            <a:r>
              <a:rPr sz="6400" spc="-95" dirty="0"/>
              <a:t> </a:t>
            </a:r>
            <a:r>
              <a:rPr sz="6400" spc="-25" dirty="0"/>
              <a:t>our</a:t>
            </a:r>
            <a:r>
              <a:rPr sz="6400" dirty="0"/>
              <a:t>	</a:t>
            </a:r>
            <a:r>
              <a:rPr sz="6400" spc="-10" dirty="0"/>
              <a:t>Online Community</a:t>
            </a:r>
            <a:endParaRPr sz="640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251655" y="2787416"/>
            <a:ext cx="9454515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Ask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real-time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questions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spc="114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3000" spc="-8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D3352"/>
                </a:solidFill>
                <a:latin typeface="Arial"/>
                <a:cs typeface="Arial"/>
              </a:rPr>
              <a:t>crowdsource</a:t>
            </a:r>
            <a:r>
              <a:rPr sz="3000" spc="-9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D3352"/>
                </a:solidFill>
                <a:latin typeface="Arial"/>
                <a:cs typeface="Arial"/>
              </a:rPr>
              <a:t>solutions </a:t>
            </a:r>
            <a:r>
              <a:rPr sz="3000" spc="195" dirty="0">
                <a:solidFill>
                  <a:srgbClr val="0D3352"/>
                </a:solidFill>
                <a:latin typeface="Arial"/>
                <a:cs typeface="Arial"/>
              </a:rPr>
              <a:t>from</a:t>
            </a:r>
            <a:r>
              <a:rPr sz="3000" spc="-9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D3352"/>
                </a:solidFill>
                <a:latin typeface="Arial"/>
                <a:cs typeface="Arial"/>
              </a:rPr>
              <a:t>fellow</a:t>
            </a:r>
            <a:r>
              <a:rPr sz="3000" spc="-9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D3352"/>
                </a:solidFill>
                <a:latin typeface="Arial"/>
                <a:cs typeface="Arial"/>
              </a:rPr>
              <a:t>FM</a:t>
            </a:r>
            <a:r>
              <a:rPr sz="3000" spc="-9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D3352"/>
                </a:solidFill>
                <a:latin typeface="Arial"/>
                <a:cs typeface="Arial"/>
              </a:rPr>
              <a:t>professionals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marL="12700" marR="789940">
              <a:lnSpc>
                <a:spcPct val="100000"/>
              </a:lnSpc>
            </a:pP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Share</a:t>
            </a:r>
            <a:r>
              <a:rPr sz="3000" b="1" spc="-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insights,</a:t>
            </a:r>
            <a:r>
              <a:rPr sz="3000" b="1" spc="-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tools</a:t>
            </a:r>
            <a:r>
              <a:rPr sz="3000" b="1" spc="-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and</a:t>
            </a:r>
            <a:r>
              <a:rPr sz="3000" b="1" spc="-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best</a:t>
            </a:r>
            <a:r>
              <a:rPr sz="3000" b="1" spc="-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practices</a:t>
            </a:r>
            <a:r>
              <a:rPr sz="3000" b="1" spc="-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spc="-10" dirty="0">
                <a:solidFill>
                  <a:srgbClr val="0D3352"/>
                </a:solidFill>
                <a:latin typeface="Arial"/>
                <a:cs typeface="Arial"/>
              </a:rPr>
              <a:t>across </a:t>
            </a:r>
            <a:r>
              <a:rPr sz="3000" spc="100" dirty="0">
                <a:solidFill>
                  <a:srgbClr val="0D3352"/>
                </a:solidFill>
                <a:latin typeface="Arial"/>
                <a:cs typeface="Arial"/>
              </a:rPr>
              <a:t>industries</a:t>
            </a:r>
            <a:r>
              <a:rPr sz="3000" spc="-4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300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D3352"/>
                </a:solidFill>
                <a:latin typeface="Arial"/>
                <a:cs typeface="Arial"/>
              </a:rPr>
              <a:t>regions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marL="12700" marR="483234">
              <a:lnSpc>
                <a:spcPct val="100000"/>
              </a:lnSpc>
            </a:pP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Stay</a:t>
            </a:r>
            <a:r>
              <a:rPr sz="3000" b="1" spc="-2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up</a:t>
            </a:r>
            <a:r>
              <a:rPr sz="3000" b="1" spc="-2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to</a:t>
            </a:r>
            <a:r>
              <a:rPr sz="3000" b="1" spc="-2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date</a:t>
            </a:r>
            <a:r>
              <a:rPr sz="3000" b="1" spc="-2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spc="155" dirty="0">
                <a:solidFill>
                  <a:srgbClr val="0D3352"/>
                </a:solidFill>
                <a:latin typeface="Arial"/>
                <a:cs typeface="Arial"/>
              </a:rPr>
              <a:t>with</a:t>
            </a:r>
            <a:r>
              <a:rPr sz="3000" spc="-7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D3352"/>
                </a:solidFill>
                <a:latin typeface="Arial"/>
                <a:cs typeface="Arial"/>
              </a:rPr>
              <a:t>announcements,</a:t>
            </a:r>
            <a:r>
              <a:rPr sz="3000" spc="-7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D3352"/>
                </a:solidFill>
                <a:latin typeface="Arial"/>
                <a:cs typeface="Arial"/>
              </a:rPr>
              <a:t>discussions </a:t>
            </a:r>
            <a:r>
              <a:rPr sz="3000" spc="114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3000" spc="-5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D3352"/>
                </a:solidFill>
                <a:latin typeface="Arial"/>
                <a:cs typeface="Arial"/>
              </a:rPr>
              <a:t>shared</a:t>
            </a:r>
            <a:r>
              <a:rPr sz="3000" spc="-5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0D3352"/>
                </a:solidFill>
                <a:latin typeface="Arial"/>
                <a:cs typeface="Arial"/>
              </a:rPr>
              <a:t>resources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Join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focused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groups</a:t>
            </a:r>
            <a:r>
              <a:rPr sz="300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spc="120" dirty="0">
                <a:solidFill>
                  <a:srgbClr val="0D3352"/>
                </a:solidFill>
                <a:latin typeface="Arial"/>
                <a:cs typeface="Arial"/>
              </a:rPr>
              <a:t>tied</a:t>
            </a:r>
            <a:r>
              <a:rPr sz="3000" spc="-9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175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r>
              <a:rPr sz="3000" spc="-9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D3352"/>
                </a:solidFill>
                <a:latin typeface="Arial"/>
                <a:cs typeface="Arial"/>
              </a:rPr>
              <a:t>professional</a:t>
            </a:r>
            <a:r>
              <a:rPr sz="3000" spc="-9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D3352"/>
                </a:solidFill>
                <a:latin typeface="Arial"/>
                <a:cs typeface="Arial"/>
              </a:rPr>
              <a:t>interests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Expand</a:t>
            </a:r>
            <a:r>
              <a:rPr sz="3000" b="1" spc="-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0D3352"/>
                </a:solidFill>
                <a:latin typeface="Open Sans"/>
                <a:cs typeface="Open Sans"/>
              </a:rPr>
              <a:t>connections</a:t>
            </a:r>
            <a:r>
              <a:rPr sz="3000" b="1" spc="-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3000" spc="110" dirty="0">
                <a:solidFill>
                  <a:srgbClr val="0D3352"/>
                </a:solidFill>
                <a:latin typeface="Arial"/>
                <a:cs typeface="Arial"/>
              </a:rPr>
              <a:t>beyond</a:t>
            </a:r>
            <a:r>
              <a:rPr sz="3000" spc="-11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D3352"/>
                </a:solidFill>
                <a:latin typeface="Arial"/>
                <a:cs typeface="Arial"/>
              </a:rPr>
              <a:t>geographic</a:t>
            </a:r>
            <a:r>
              <a:rPr sz="3000" spc="-11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D3352"/>
                </a:solidFill>
                <a:latin typeface="Arial"/>
                <a:cs typeface="Arial"/>
              </a:rPr>
              <a:t>boundarie</a:t>
            </a:r>
            <a:r>
              <a:rPr sz="3000" spc="85" dirty="0">
                <a:solidFill>
                  <a:srgbClr val="FF4545"/>
                </a:solidFill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173" y="471175"/>
            <a:ext cx="1200086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2725" algn="l"/>
                <a:tab pos="4446270" algn="l"/>
                <a:tab pos="7252970" algn="l"/>
                <a:tab pos="8852535" algn="l"/>
              </a:tabLst>
            </a:pPr>
            <a:r>
              <a:rPr spc="-10" dirty="0"/>
              <a:t>Events</a:t>
            </a:r>
            <a:r>
              <a:rPr dirty="0"/>
              <a:t>	</a:t>
            </a:r>
            <a:r>
              <a:rPr spc="-20" dirty="0"/>
              <a:t>that</a:t>
            </a:r>
            <a:r>
              <a:rPr dirty="0"/>
              <a:t>	</a:t>
            </a:r>
            <a:r>
              <a:rPr spc="-10" dirty="0"/>
              <a:t>Inspire</a:t>
            </a:r>
            <a:r>
              <a:rPr dirty="0"/>
              <a:t>	</a:t>
            </a:r>
            <a:r>
              <a:rPr spc="-25" dirty="0"/>
              <a:t>and</a:t>
            </a:r>
            <a:r>
              <a:rPr dirty="0"/>
              <a:t>	</a:t>
            </a:r>
            <a:r>
              <a:rPr spc="-10" dirty="0"/>
              <a:t>Connect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3197" y="3121828"/>
            <a:ext cx="3619499" cy="25145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79533" y="3451442"/>
            <a:ext cx="7275830" cy="1571625"/>
            <a:chOff x="10279533" y="3451442"/>
            <a:chExt cx="7275830" cy="15716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9533" y="3451442"/>
              <a:ext cx="2790824" cy="15715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20901" y="3451442"/>
              <a:ext cx="4333874" cy="15716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098" y="3470504"/>
            <a:ext cx="4857749" cy="18192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455044" y="4496699"/>
            <a:ext cx="3112135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400" b="1" dirty="0">
                <a:solidFill>
                  <a:srgbClr val="FF4545"/>
                </a:solidFill>
                <a:latin typeface="Open Sans"/>
                <a:cs typeface="Open Sans"/>
              </a:rPr>
              <a:t>2026</a:t>
            </a:r>
            <a:r>
              <a:rPr sz="1400" b="1" spc="70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1400" b="1" dirty="0">
                <a:solidFill>
                  <a:srgbClr val="FF4545"/>
                </a:solidFill>
                <a:latin typeface="Open Sans"/>
                <a:cs typeface="Open Sans"/>
              </a:rPr>
              <a:t>dates</a:t>
            </a:r>
            <a:r>
              <a:rPr sz="1400" b="1" spc="70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1400" b="1" dirty="0">
                <a:solidFill>
                  <a:srgbClr val="FF4545"/>
                </a:solidFill>
                <a:latin typeface="Open Sans"/>
                <a:cs typeface="Open Sans"/>
              </a:rPr>
              <a:t>to</a:t>
            </a:r>
            <a:r>
              <a:rPr sz="1400" b="1" spc="70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1400" b="1" dirty="0">
                <a:solidFill>
                  <a:srgbClr val="FF4545"/>
                </a:solidFill>
                <a:latin typeface="Open Sans"/>
                <a:cs typeface="Open Sans"/>
              </a:rPr>
              <a:t>be</a:t>
            </a:r>
            <a:r>
              <a:rPr sz="1400" b="1" spc="75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1400" b="1" dirty="0">
                <a:solidFill>
                  <a:srgbClr val="FF4545"/>
                </a:solidFill>
                <a:latin typeface="Open Sans"/>
                <a:cs typeface="Open Sans"/>
              </a:rPr>
              <a:t>announced</a:t>
            </a:r>
            <a:r>
              <a:rPr sz="1400" b="1" spc="70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1400" b="1" spc="-20" dirty="0">
                <a:solidFill>
                  <a:srgbClr val="FF4545"/>
                </a:solidFill>
                <a:latin typeface="Open Sans"/>
                <a:cs typeface="Open Sans"/>
              </a:rPr>
              <a:t>soon!</a:t>
            </a:r>
            <a:endParaRPr sz="1400">
              <a:latin typeface="Open Sans"/>
              <a:cs typeface="Open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56436" y="4906894"/>
            <a:ext cx="5965825" cy="2600325"/>
            <a:chOff x="10756436" y="4906894"/>
            <a:chExt cx="5965825" cy="26003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56436" y="4906894"/>
              <a:ext cx="2762249" cy="14954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30634" y="6277976"/>
              <a:ext cx="3657380" cy="1228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45260" y="4985331"/>
              <a:ext cx="3076574" cy="134302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5597329" y="3103892"/>
            <a:ext cx="0" cy="4401185"/>
          </a:xfrm>
          <a:custGeom>
            <a:avLst/>
            <a:gdLst/>
            <a:ahLst/>
            <a:cxnLst/>
            <a:rect l="l" t="t" r="r" b="b"/>
            <a:pathLst>
              <a:path h="4401184">
                <a:moveTo>
                  <a:pt x="0" y="4400675"/>
                </a:moveTo>
                <a:lnTo>
                  <a:pt x="0" y="0"/>
                </a:lnTo>
              </a:path>
            </a:pathLst>
          </a:custGeom>
          <a:ln w="38089">
            <a:solidFill>
              <a:srgbClr val="E7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03890" y="3103892"/>
            <a:ext cx="0" cy="4401185"/>
          </a:xfrm>
          <a:custGeom>
            <a:avLst/>
            <a:gdLst/>
            <a:ahLst/>
            <a:cxnLst/>
            <a:rect l="l" t="t" r="r" b="b"/>
            <a:pathLst>
              <a:path h="4401184">
                <a:moveTo>
                  <a:pt x="0" y="4400675"/>
                </a:moveTo>
                <a:lnTo>
                  <a:pt x="0" y="0"/>
                </a:lnTo>
              </a:path>
            </a:pathLst>
          </a:custGeom>
          <a:ln w="38089">
            <a:solidFill>
              <a:srgbClr val="E7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2173" y="1580033"/>
            <a:ext cx="14211935" cy="1575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0580">
              <a:lnSpc>
                <a:spcPct val="111400"/>
              </a:lnSpc>
              <a:spcBef>
                <a:spcPts val="100"/>
              </a:spcBef>
            </a:pP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From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local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meetups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to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global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summits,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IFMA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events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bring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the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facility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management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community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spc="-10" dirty="0">
                <a:solidFill>
                  <a:srgbClr val="0D3345"/>
                </a:solidFill>
                <a:latin typeface="Roboto"/>
                <a:cs typeface="Roboto"/>
              </a:rPr>
              <a:t>together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to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share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knowledge,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solve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challenges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and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lead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dirty="0">
                <a:solidFill>
                  <a:srgbClr val="0D3345"/>
                </a:solidFill>
                <a:latin typeface="Roboto"/>
                <a:cs typeface="Roboto"/>
              </a:rPr>
              <a:t>the</a:t>
            </a:r>
            <a:r>
              <a:rPr sz="2300" spc="-5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spc="-10" dirty="0">
                <a:solidFill>
                  <a:srgbClr val="0D3345"/>
                </a:solidFill>
                <a:latin typeface="Roboto"/>
                <a:cs typeface="Roboto"/>
              </a:rPr>
              <a:t>profession</a:t>
            </a:r>
            <a:r>
              <a:rPr sz="2300" spc="-6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300" spc="-10" dirty="0">
                <a:solidFill>
                  <a:srgbClr val="0D3345"/>
                </a:solidFill>
                <a:latin typeface="Roboto"/>
                <a:cs typeface="Roboto"/>
              </a:rPr>
              <a:t>forward.</a:t>
            </a:r>
            <a:endParaRPr sz="2300">
              <a:latin typeface="Roboto"/>
              <a:cs typeface="Roboto"/>
            </a:endParaRPr>
          </a:p>
          <a:p>
            <a:pPr marR="5080" algn="r">
              <a:lnSpc>
                <a:spcPct val="100000"/>
              </a:lnSpc>
              <a:spcBef>
                <a:spcPts val="2455"/>
              </a:spcBef>
            </a:pP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Global</a:t>
            </a:r>
            <a:r>
              <a:rPr sz="3000" b="1" spc="-9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spc="-10" dirty="0">
                <a:solidFill>
                  <a:srgbClr val="0D3345"/>
                </a:solidFill>
                <a:latin typeface="Roboto"/>
                <a:cs typeface="Roboto"/>
              </a:rPr>
              <a:t>Events</a:t>
            </a:r>
            <a:endParaRPr sz="3000">
              <a:latin typeface="Roboto"/>
              <a:cs typeface="Robo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58150" y="8107436"/>
            <a:ext cx="0" cy="1151255"/>
          </a:xfrm>
          <a:custGeom>
            <a:avLst/>
            <a:gdLst/>
            <a:ahLst/>
            <a:cxnLst/>
            <a:rect l="l" t="t" r="r" b="b"/>
            <a:pathLst>
              <a:path h="1151254">
                <a:moveTo>
                  <a:pt x="0" y="1150821"/>
                </a:moveTo>
                <a:lnTo>
                  <a:pt x="0" y="0"/>
                </a:lnTo>
              </a:path>
            </a:pathLst>
          </a:custGeom>
          <a:ln w="38099">
            <a:solidFill>
              <a:srgbClr val="E7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4752" y="7780880"/>
            <a:ext cx="17198340" cy="0"/>
          </a:xfrm>
          <a:custGeom>
            <a:avLst/>
            <a:gdLst/>
            <a:ahLst/>
            <a:cxnLst/>
            <a:rect l="l" t="t" r="r" b="b"/>
            <a:pathLst>
              <a:path w="17198340">
                <a:moveTo>
                  <a:pt x="17198251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E7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7898" y="5843427"/>
            <a:ext cx="4624070" cy="1139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800"/>
              </a:lnSpc>
              <a:spcBef>
                <a:spcPts val="95"/>
              </a:spcBef>
            </a:pPr>
            <a:r>
              <a:rPr sz="2200" spc="-25" dirty="0">
                <a:solidFill>
                  <a:srgbClr val="584E4D"/>
                </a:solidFill>
                <a:latin typeface="Roboto"/>
                <a:cs typeface="Roboto"/>
              </a:rPr>
              <a:t>IFMA’s</a:t>
            </a:r>
            <a:r>
              <a:rPr sz="2200" spc="-4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premier</a:t>
            </a:r>
            <a:r>
              <a:rPr sz="2200" spc="-3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global</a:t>
            </a:r>
            <a:r>
              <a:rPr sz="2200" spc="-3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10" dirty="0">
                <a:solidFill>
                  <a:srgbClr val="584E4D"/>
                </a:solidFill>
                <a:latin typeface="Roboto"/>
                <a:cs typeface="Roboto"/>
              </a:rPr>
              <a:t>conference,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combining</a:t>
            </a:r>
            <a:r>
              <a:rPr sz="2200" spc="2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education,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innovation</a:t>
            </a:r>
            <a:r>
              <a:rPr sz="2200" spc="2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25" dirty="0">
                <a:solidFill>
                  <a:srgbClr val="584E4D"/>
                </a:solidFill>
                <a:latin typeface="Roboto"/>
                <a:cs typeface="Roboto"/>
              </a:rPr>
              <a:t>and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networking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in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one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powerful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10" dirty="0">
                <a:solidFill>
                  <a:srgbClr val="584E4D"/>
                </a:solidFill>
                <a:latin typeface="Roboto"/>
                <a:cs typeface="Roboto"/>
              </a:rPr>
              <a:t>event.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7424" y="5859169"/>
            <a:ext cx="3591560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95"/>
              </a:spcBef>
            </a:pP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A</a:t>
            </a:r>
            <a:r>
              <a:rPr sz="20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regional</a:t>
            </a:r>
            <a:r>
              <a:rPr sz="20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experience</a:t>
            </a:r>
            <a:r>
              <a:rPr sz="20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584E4D"/>
                </a:solidFill>
                <a:latin typeface="Roboto"/>
                <a:cs typeface="Roboto"/>
              </a:rPr>
              <a:t>focused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on leadership</a:t>
            </a:r>
            <a:r>
              <a:rPr sz="20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development </a:t>
            </a:r>
            <a:r>
              <a:rPr sz="2000" spc="-25" dirty="0">
                <a:solidFill>
                  <a:srgbClr val="584E4D"/>
                </a:solidFill>
                <a:latin typeface="Roboto"/>
                <a:cs typeface="Roboto"/>
              </a:rPr>
              <a:t>and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tactical</a:t>
            </a:r>
            <a:r>
              <a:rPr sz="2000" spc="-1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strategies</a:t>
            </a:r>
            <a:r>
              <a:rPr sz="2000" spc="-1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for</a:t>
            </a:r>
            <a:r>
              <a:rPr sz="2000" spc="-1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584E4D"/>
                </a:solidFill>
                <a:latin typeface="Roboto"/>
                <a:cs typeface="Roboto"/>
              </a:rPr>
              <a:t>today’s </a:t>
            </a:r>
            <a:r>
              <a:rPr sz="2000" dirty="0">
                <a:solidFill>
                  <a:srgbClr val="584E4D"/>
                </a:solidFill>
                <a:latin typeface="Roboto"/>
                <a:cs typeface="Roboto"/>
              </a:rPr>
              <a:t>FM</a:t>
            </a:r>
            <a:r>
              <a:rPr sz="2000" spc="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000" spc="-10" dirty="0">
                <a:solidFill>
                  <a:srgbClr val="584E4D"/>
                </a:solidFill>
                <a:latin typeface="Roboto"/>
                <a:cs typeface="Roboto"/>
              </a:rPr>
              <a:t>challenges.</a:t>
            </a:r>
            <a:endParaRPr sz="200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6915" y="7926638"/>
            <a:ext cx="7277100" cy="138112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Webinars</a:t>
            </a:r>
            <a:r>
              <a:rPr sz="3000" b="1" spc="-8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&amp;</a:t>
            </a:r>
            <a:r>
              <a:rPr sz="3000" b="1" spc="-8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Virtual</a:t>
            </a:r>
            <a:r>
              <a:rPr sz="3000" b="1" spc="-8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spc="-10" dirty="0">
                <a:solidFill>
                  <a:srgbClr val="0D3345"/>
                </a:solidFill>
                <a:latin typeface="Roboto"/>
                <a:cs typeface="Roboto"/>
              </a:rPr>
              <a:t>Trainings</a:t>
            </a:r>
            <a:endParaRPr sz="3000">
              <a:latin typeface="Roboto"/>
              <a:cs typeface="Roboto"/>
            </a:endParaRPr>
          </a:p>
          <a:p>
            <a:pPr marL="12700" marR="5080">
              <a:lnSpc>
                <a:spcPct val="110800"/>
              </a:lnSpc>
              <a:spcBef>
                <a:spcPts val="370"/>
              </a:spcBef>
            </a:pP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Live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and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on-demand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education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led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by</a:t>
            </a:r>
            <a:r>
              <a:rPr sz="2200" spc="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FM</a:t>
            </a:r>
            <a:r>
              <a:rPr sz="2200" spc="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experts—</a:t>
            </a:r>
            <a:r>
              <a:rPr sz="2200" spc="-10" dirty="0">
                <a:solidFill>
                  <a:srgbClr val="584E4D"/>
                </a:solidFill>
                <a:latin typeface="Roboto"/>
                <a:cs typeface="Roboto"/>
              </a:rPr>
              <a:t>offered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throughout the</a:t>
            </a:r>
            <a:r>
              <a:rPr sz="2200" spc="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20" dirty="0">
                <a:solidFill>
                  <a:srgbClr val="584E4D"/>
                </a:solidFill>
                <a:latin typeface="Roboto"/>
                <a:cs typeface="Roboto"/>
              </a:rPr>
              <a:t>year.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1259" y="7951700"/>
            <a:ext cx="7219950" cy="138112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Local</a:t>
            </a:r>
            <a:r>
              <a:rPr sz="3000" b="1" spc="-80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Chapter</a:t>
            </a:r>
            <a:r>
              <a:rPr sz="3000" b="1" spc="-7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&amp;</a:t>
            </a:r>
            <a:r>
              <a:rPr sz="3000" b="1" spc="-7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0D3345"/>
                </a:solidFill>
                <a:latin typeface="Roboto"/>
                <a:cs typeface="Roboto"/>
              </a:rPr>
              <a:t>Council</a:t>
            </a:r>
            <a:r>
              <a:rPr sz="3000" b="1" spc="-7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3000" b="1" spc="-10" dirty="0">
                <a:solidFill>
                  <a:srgbClr val="0D3345"/>
                </a:solidFill>
                <a:latin typeface="Roboto"/>
                <a:cs typeface="Roboto"/>
              </a:rPr>
              <a:t>Events</a:t>
            </a:r>
            <a:endParaRPr sz="3000">
              <a:latin typeface="Roboto"/>
              <a:cs typeface="Roboto"/>
            </a:endParaRPr>
          </a:p>
          <a:p>
            <a:pPr marL="12700" marR="5080">
              <a:lnSpc>
                <a:spcPct val="110800"/>
              </a:lnSpc>
              <a:spcBef>
                <a:spcPts val="370"/>
              </a:spcBef>
            </a:pP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Community-driven</a:t>
            </a:r>
            <a:r>
              <a:rPr sz="22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programs</a:t>
            </a:r>
            <a:r>
              <a:rPr sz="22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tailored</a:t>
            </a:r>
            <a:r>
              <a:rPr sz="22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to local</a:t>
            </a:r>
            <a:r>
              <a:rPr sz="22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markets</a:t>
            </a:r>
            <a:r>
              <a:rPr sz="2200" spc="-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25" dirty="0">
                <a:solidFill>
                  <a:srgbClr val="584E4D"/>
                </a:solidFill>
                <a:latin typeface="Roboto"/>
                <a:cs typeface="Roboto"/>
              </a:rPr>
              <a:t>and </a:t>
            </a:r>
            <a:r>
              <a:rPr sz="2200" dirty="0">
                <a:solidFill>
                  <a:srgbClr val="584E4D"/>
                </a:solidFill>
                <a:latin typeface="Roboto"/>
                <a:cs typeface="Roboto"/>
              </a:rPr>
              <a:t>industry</a:t>
            </a:r>
            <a:r>
              <a:rPr sz="2200" spc="3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200" spc="-10" dirty="0">
                <a:solidFill>
                  <a:srgbClr val="584E4D"/>
                </a:solidFill>
                <a:latin typeface="Roboto"/>
                <a:cs typeface="Roboto"/>
              </a:rPr>
              <a:t>sectors.</a:t>
            </a:r>
            <a:endParaRPr sz="2200"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23" name="object 23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27" name="object 27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31" name="object 31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35" name="object 35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45218" y="2503128"/>
            <a:ext cx="5848985" cy="375031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The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Wire</a:t>
            </a:r>
            <a:r>
              <a:rPr sz="31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&amp; Insider</a:t>
            </a:r>
            <a:r>
              <a:rPr sz="31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Newsletters</a:t>
            </a:r>
            <a:endParaRPr sz="3150">
              <a:latin typeface="Roboto"/>
              <a:cs typeface="Roboto"/>
            </a:endParaRPr>
          </a:p>
          <a:p>
            <a:pPr marL="12700" marR="167005">
              <a:lnSpc>
                <a:spcPts val="2100"/>
              </a:lnSpc>
              <a:spcBef>
                <a:spcPts val="555"/>
              </a:spcBef>
            </a:pP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Weekly</a:t>
            </a:r>
            <a:r>
              <a:rPr sz="1800" spc="-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members-only</a:t>
            </a:r>
            <a:r>
              <a:rPr sz="1800" b="1" spc="-2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newsletters</a:t>
            </a:r>
            <a:r>
              <a:rPr sz="1800" b="1" spc="-2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-6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FM</a:t>
            </a:r>
            <a:r>
              <a:rPr sz="1800" spc="-6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industry 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news—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featuring</a:t>
            </a:r>
            <a:r>
              <a:rPr sz="1800" spc="3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global</a:t>
            </a:r>
            <a:r>
              <a:rPr sz="1800" spc="3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headlines,</a:t>
            </a:r>
            <a:r>
              <a:rPr sz="1800" spc="3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regional</a:t>
            </a:r>
            <a:r>
              <a:rPr sz="1800" spc="3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insights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1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association</a:t>
            </a:r>
            <a:r>
              <a:rPr sz="1800" spc="1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opportunities.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1800">
              <a:latin typeface="Arial"/>
              <a:cs typeface="Arial"/>
            </a:endParaRPr>
          </a:p>
          <a:p>
            <a:pPr marL="638810" algn="just">
              <a:lnSpc>
                <a:spcPct val="100000"/>
              </a:lnSpc>
            </a:pP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Research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and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 Benchmarking</a:t>
            </a:r>
            <a:endParaRPr sz="3150">
              <a:latin typeface="Roboto"/>
              <a:cs typeface="Roboto"/>
            </a:endParaRPr>
          </a:p>
          <a:p>
            <a:pPr marL="638810" marR="113030" algn="just">
              <a:lnSpc>
                <a:spcPts val="2100"/>
              </a:lnSpc>
              <a:spcBef>
                <a:spcPts val="905"/>
              </a:spcBef>
            </a:pP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Our</a:t>
            </a:r>
            <a:r>
              <a:rPr sz="1800" spc="-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Research</a:t>
            </a:r>
            <a:r>
              <a:rPr sz="1800" b="1" spc="-30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and</a:t>
            </a:r>
            <a:r>
              <a:rPr sz="1800" b="1" spc="-30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Benchmarking</a:t>
            </a:r>
            <a:r>
              <a:rPr sz="1800" b="1" spc="-30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department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conducts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in-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depth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data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analysis,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bench-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marking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forecasting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of</a:t>
            </a:r>
            <a:r>
              <a:rPr sz="18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key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FM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trends.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7484" y="1771085"/>
            <a:ext cx="6113780" cy="3674745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Connected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FM</a:t>
            </a:r>
            <a:r>
              <a:rPr sz="31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spc="-20" dirty="0">
                <a:solidFill>
                  <a:srgbClr val="37312F"/>
                </a:solidFill>
                <a:latin typeface="Roboto"/>
                <a:cs typeface="Roboto"/>
              </a:rPr>
              <a:t>Blog</a:t>
            </a:r>
            <a:endParaRPr sz="3150">
              <a:latin typeface="Roboto"/>
              <a:cs typeface="Roboto"/>
            </a:endParaRPr>
          </a:p>
          <a:p>
            <a:pPr marL="12700" marR="5080">
              <a:lnSpc>
                <a:spcPts val="2100"/>
              </a:lnSpc>
              <a:spcBef>
                <a:spcPts val="900"/>
              </a:spcBef>
            </a:pP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The</a:t>
            </a:r>
            <a:r>
              <a:rPr sz="1800" spc="3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Connected</a:t>
            </a:r>
            <a:r>
              <a:rPr sz="1800" b="1" spc="6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FM</a:t>
            </a:r>
            <a:r>
              <a:rPr sz="1800" b="1" spc="6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Blog</a:t>
            </a:r>
            <a:r>
              <a:rPr sz="1800" b="1" spc="6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delivers</a:t>
            </a:r>
            <a:r>
              <a:rPr sz="1800" spc="3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expert</a:t>
            </a:r>
            <a:r>
              <a:rPr sz="18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insights,</a:t>
            </a:r>
            <a:r>
              <a:rPr sz="1800" spc="3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trends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strategies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shaping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the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584E4D"/>
                </a:solidFill>
                <a:latin typeface="Arial"/>
                <a:cs typeface="Arial"/>
              </a:rPr>
              <a:t>future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of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facility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management.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2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Connected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dirty="0">
                <a:solidFill>
                  <a:srgbClr val="37312F"/>
                </a:solidFill>
                <a:latin typeface="Roboto"/>
                <a:cs typeface="Roboto"/>
              </a:rPr>
              <a:t>FM</a:t>
            </a:r>
            <a:r>
              <a:rPr sz="31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150" b="1" spc="-10" dirty="0">
                <a:solidFill>
                  <a:srgbClr val="37312F"/>
                </a:solidFill>
                <a:latin typeface="Roboto"/>
                <a:cs typeface="Roboto"/>
              </a:rPr>
              <a:t>Podcast</a:t>
            </a:r>
            <a:endParaRPr sz="3150">
              <a:latin typeface="Roboto"/>
              <a:cs typeface="Roboto"/>
            </a:endParaRPr>
          </a:p>
          <a:p>
            <a:pPr marL="12700" marR="663575">
              <a:lnSpc>
                <a:spcPts val="2100"/>
              </a:lnSpc>
              <a:spcBef>
                <a:spcPts val="900"/>
              </a:spcBef>
            </a:pPr>
            <a:r>
              <a:rPr sz="1800" spc="-40" dirty="0">
                <a:solidFill>
                  <a:srgbClr val="584E4D"/>
                </a:solidFill>
                <a:latin typeface="Arial"/>
                <a:cs typeface="Arial"/>
              </a:rPr>
              <a:t>IFMA’s</a:t>
            </a:r>
            <a:r>
              <a:rPr sz="1800" spc="-2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Connected</a:t>
            </a:r>
            <a:r>
              <a:rPr sz="1800" b="1" spc="1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FM</a:t>
            </a:r>
            <a:r>
              <a:rPr sz="1800" b="1" spc="1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Podcast</a:t>
            </a:r>
            <a:r>
              <a:rPr sz="1800" b="1" spc="1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channel</a:t>
            </a:r>
            <a:r>
              <a:rPr sz="1800" spc="-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features 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conversations</a:t>
            </a:r>
            <a:r>
              <a:rPr sz="1800" spc="1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584E4D"/>
                </a:solidFill>
                <a:latin typeface="Arial"/>
                <a:cs typeface="Arial"/>
              </a:rPr>
              <a:t>with</a:t>
            </a:r>
            <a:r>
              <a:rPr sz="1800" spc="1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professionals</a:t>
            </a:r>
            <a:r>
              <a:rPr sz="1800" spc="1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on</a:t>
            </a:r>
            <a:r>
              <a:rPr sz="1800" spc="1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trends,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challenges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innovations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in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facility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management.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7484" y="6278403"/>
            <a:ext cx="5119370" cy="214630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 marR="601345">
              <a:lnSpc>
                <a:spcPts val="3450"/>
              </a:lnSpc>
              <a:spcBef>
                <a:spcPts val="414"/>
              </a:spcBef>
            </a:pPr>
            <a:r>
              <a:rPr sz="3050" b="1" dirty="0">
                <a:solidFill>
                  <a:srgbClr val="37312F"/>
                </a:solidFill>
                <a:latin typeface="Roboto"/>
                <a:cs typeface="Roboto"/>
              </a:rPr>
              <a:t>Guides,</a:t>
            </a:r>
            <a:r>
              <a:rPr sz="30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050" b="1" dirty="0">
                <a:solidFill>
                  <a:srgbClr val="37312F"/>
                </a:solidFill>
                <a:latin typeface="Roboto"/>
                <a:cs typeface="Roboto"/>
              </a:rPr>
              <a:t>White</a:t>
            </a:r>
            <a:r>
              <a:rPr sz="30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050" b="1" dirty="0">
                <a:solidFill>
                  <a:srgbClr val="37312F"/>
                </a:solidFill>
                <a:latin typeface="Roboto"/>
                <a:cs typeface="Roboto"/>
              </a:rPr>
              <a:t>Papers</a:t>
            </a:r>
            <a:r>
              <a:rPr sz="30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050" b="1" spc="-25" dirty="0">
                <a:solidFill>
                  <a:srgbClr val="37312F"/>
                </a:solidFill>
                <a:latin typeface="Roboto"/>
                <a:cs typeface="Roboto"/>
              </a:rPr>
              <a:t>and </a:t>
            </a:r>
            <a:r>
              <a:rPr sz="3050" b="1" dirty="0">
                <a:solidFill>
                  <a:srgbClr val="37312F"/>
                </a:solidFill>
                <a:latin typeface="Roboto"/>
                <a:cs typeface="Roboto"/>
              </a:rPr>
              <a:t>Practical</a:t>
            </a:r>
            <a:r>
              <a:rPr sz="3050" b="1" spc="5" dirty="0">
                <a:solidFill>
                  <a:srgbClr val="37312F"/>
                </a:solidFill>
                <a:latin typeface="Roboto"/>
                <a:cs typeface="Roboto"/>
              </a:rPr>
              <a:t> </a:t>
            </a:r>
            <a:r>
              <a:rPr sz="3050" b="1" spc="-10" dirty="0">
                <a:solidFill>
                  <a:srgbClr val="37312F"/>
                </a:solidFill>
                <a:latin typeface="Roboto"/>
                <a:cs typeface="Roboto"/>
              </a:rPr>
              <a:t>Tools</a:t>
            </a:r>
            <a:endParaRPr sz="3050">
              <a:latin typeface="Roboto"/>
              <a:cs typeface="Roboto"/>
            </a:endParaRPr>
          </a:p>
          <a:p>
            <a:pPr marL="12700" marR="5080">
              <a:lnSpc>
                <a:spcPts val="2100"/>
              </a:lnSpc>
              <a:spcBef>
                <a:spcPts val="1140"/>
              </a:spcBef>
            </a:pP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Our</a:t>
            </a:r>
            <a:r>
              <a:rPr sz="1800" spc="-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digital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Knowledge</a:t>
            </a:r>
            <a:r>
              <a:rPr sz="1800" b="1" spc="3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Library</a:t>
            </a:r>
            <a:r>
              <a:rPr sz="1800" b="1" spc="30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houses a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variety 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of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FM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content</a:t>
            </a:r>
            <a:r>
              <a:rPr sz="1800" spc="8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reviewed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by</a:t>
            </a:r>
            <a:r>
              <a:rPr sz="1800" spc="8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experts,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584E4D"/>
                </a:solidFill>
                <a:latin typeface="Arial"/>
                <a:cs typeface="Arial"/>
              </a:rPr>
              <a:t>from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presentations</a:t>
            </a:r>
            <a:r>
              <a:rPr sz="1800" spc="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blog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posts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white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papers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practical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how-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guides.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72612" y="8325332"/>
            <a:ext cx="688975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IFMA’s</a:t>
            </a:r>
            <a:r>
              <a:rPr sz="1800" b="1" spc="4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flagship</a:t>
            </a:r>
            <a:r>
              <a:rPr sz="1800" b="1" spc="4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digital</a:t>
            </a:r>
            <a:r>
              <a:rPr sz="1800" b="1" spc="4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584E4D"/>
                </a:solidFill>
                <a:latin typeface="Open Sans"/>
                <a:cs typeface="Open Sans"/>
              </a:rPr>
              <a:t>magazine</a:t>
            </a:r>
            <a:r>
              <a:rPr sz="1800" b="1" spc="45" dirty="0">
                <a:solidFill>
                  <a:srgbClr val="584E4D"/>
                </a:solidFill>
                <a:latin typeface="Open Sans"/>
                <a:cs typeface="Open Sans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highlights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584E4D"/>
                </a:solidFill>
                <a:latin typeface="Arial"/>
                <a:cs typeface="Arial"/>
              </a:rPr>
              <a:t>thought</a:t>
            </a:r>
            <a:r>
              <a:rPr sz="18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leaders,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best</a:t>
            </a:r>
            <a:r>
              <a:rPr sz="1800" spc="19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practices</a:t>
            </a:r>
            <a:r>
              <a:rPr sz="1800" spc="19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19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emerging</a:t>
            </a:r>
            <a:r>
              <a:rPr sz="1800" spc="19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trends—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delivering</a:t>
            </a:r>
            <a:r>
              <a:rPr sz="1800" spc="19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practical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takeaways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scalable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strategies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14" dirty="0">
                <a:solidFill>
                  <a:srgbClr val="584E4D"/>
                </a:solidFill>
                <a:latin typeface="Arial"/>
                <a:cs typeface="Arial"/>
              </a:rPr>
              <a:t>from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workplace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professionals.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0672" y="1921192"/>
            <a:ext cx="6453505" cy="6341745"/>
            <a:chOff x="6670672" y="1921192"/>
            <a:chExt cx="6453505" cy="63417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5312" y="7166938"/>
              <a:ext cx="2838449" cy="1095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0672" y="1921192"/>
              <a:ext cx="4943474" cy="629602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10050" algn="l"/>
                <a:tab pos="5498465" algn="l"/>
              </a:tabLst>
            </a:pPr>
            <a:r>
              <a:rPr spc="-10" dirty="0">
                <a:solidFill>
                  <a:srgbClr val="0D3352"/>
                </a:solidFill>
              </a:rPr>
              <a:t>Resources</a:t>
            </a:r>
            <a:r>
              <a:rPr dirty="0">
                <a:solidFill>
                  <a:srgbClr val="0D3352"/>
                </a:solidFill>
              </a:rPr>
              <a:t>	</a:t>
            </a:r>
            <a:r>
              <a:rPr spc="-25" dirty="0">
                <a:solidFill>
                  <a:srgbClr val="0D3352"/>
                </a:solidFill>
              </a:rPr>
              <a:t>for</a:t>
            </a:r>
            <a:r>
              <a:rPr dirty="0">
                <a:solidFill>
                  <a:srgbClr val="0D3352"/>
                </a:solidFill>
              </a:rPr>
              <a:t>	</a:t>
            </a:r>
            <a:r>
              <a:rPr spc="-10" dirty="0">
                <a:solidFill>
                  <a:srgbClr val="0D3352"/>
                </a:solidFill>
              </a:rPr>
              <a:t>Success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12" name="object 12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16" name="object 16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20" name="object 20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24" name="object 24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908" y="519332"/>
            <a:ext cx="1285113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9005" algn="l"/>
                <a:tab pos="6432550" algn="l"/>
                <a:tab pos="8992870" algn="l"/>
              </a:tabLst>
            </a:pPr>
            <a:r>
              <a:rPr spc="-10" dirty="0"/>
              <a:t>Recognition</a:t>
            </a:r>
            <a:r>
              <a:rPr dirty="0"/>
              <a:t>	</a:t>
            </a:r>
            <a:r>
              <a:rPr spc="-20" dirty="0"/>
              <a:t>that</a:t>
            </a:r>
            <a:r>
              <a:rPr dirty="0"/>
              <a:t>	</a:t>
            </a:r>
            <a:r>
              <a:rPr spc="-10" dirty="0"/>
              <a:t>Builds</a:t>
            </a:r>
            <a:r>
              <a:rPr dirty="0"/>
              <a:t>	</a:t>
            </a:r>
            <a:r>
              <a:rPr spc="-10" dirty="0"/>
              <a:t>Credibility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5738" y="2145082"/>
            <a:ext cx="6312261" cy="68500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887" y="2196819"/>
            <a:ext cx="123825" cy="1238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79405" y="1911933"/>
            <a:ext cx="10289540" cy="7359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0"/>
              </a:spcBef>
            </a:pP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Present</a:t>
            </a:r>
            <a:r>
              <a:rPr sz="2750" b="1" spc="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at</a:t>
            </a:r>
            <a:r>
              <a:rPr sz="2750" b="1" spc="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World</a:t>
            </a:r>
            <a:r>
              <a:rPr sz="2750" b="1" spc="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Workplace,</a:t>
            </a:r>
            <a:r>
              <a:rPr sz="2750" b="1" spc="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Facility</a:t>
            </a:r>
            <a:r>
              <a:rPr sz="2750" b="1" spc="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Fusion</a:t>
            </a:r>
            <a:r>
              <a:rPr sz="2750" b="1" spc="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or</a:t>
            </a:r>
            <a:r>
              <a:rPr sz="2750" b="1" spc="6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webinars</a:t>
            </a:r>
            <a:r>
              <a:rPr sz="2750" b="1" spc="5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spc="155" dirty="0">
                <a:solidFill>
                  <a:srgbClr val="0D3352"/>
                </a:solidFill>
                <a:latin typeface="Arial"/>
                <a:cs typeface="Arial"/>
              </a:rPr>
              <a:t>to </a:t>
            </a:r>
            <a:r>
              <a:rPr sz="2750" spc="70" dirty="0">
                <a:solidFill>
                  <a:srgbClr val="0D3352"/>
                </a:solidFill>
                <a:latin typeface="Arial"/>
                <a:cs typeface="Arial"/>
              </a:rPr>
              <a:t>share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85" dirty="0">
                <a:solidFill>
                  <a:srgbClr val="0D3352"/>
                </a:solidFill>
                <a:latin typeface="Arial"/>
                <a:cs typeface="Arial"/>
              </a:rPr>
              <a:t>expertise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30" dirty="0">
                <a:solidFill>
                  <a:srgbClr val="0D3352"/>
                </a:solidFill>
                <a:latin typeface="Arial"/>
                <a:cs typeface="Arial"/>
              </a:rPr>
              <a:t>build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85" dirty="0">
                <a:solidFill>
                  <a:srgbClr val="0D3352"/>
                </a:solidFill>
                <a:latin typeface="Arial"/>
                <a:cs typeface="Arial"/>
              </a:rPr>
              <a:t>professional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65" dirty="0">
                <a:solidFill>
                  <a:srgbClr val="0D3352"/>
                </a:solidFill>
                <a:latin typeface="Arial"/>
                <a:cs typeface="Arial"/>
              </a:rPr>
              <a:t>visibility</a:t>
            </a:r>
            <a:endParaRPr sz="2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750">
              <a:latin typeface="Arial"/>
              <a:cs typeface="Arial"/>
            </a:endParaRPr>
          </a:p>
          <a:p>
            <a:pPr marL="12700" marR="477520">
              <a:lnSpc>
                <a:spcPct val="125000"/>
              </a:lnSpc>
            </a:pP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Publish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articles,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tools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or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insights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spc="120" dirty="0">
                <a:solidFill>
                  <a:srgbClr val="0D3352"/>
                </a:solidFill>
                <a:latin typeface="Arial"/>
                <a:cs typeface="Arial"/>
              </a:rPr>
              <a:t>in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-235" dirty="0">
                <a:solidFill>
                  <a:srgbClr val="0D3352"/>
                </a:solidFill>
                <a:latin typeface="Arial"/>
                <a:cs typeface="Arial"/>
              </a:rPr>
              <a:t>FMJ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75" dirty="0">
                <a:solidFill>
                  <a:srgbClr val="0D3352"/>
                </a:solidFill>
                <a:latin typeface="Arial"/>
                <a:cs typeface="Arial"/>
              </a:rPr>
              <a:t>or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35" dirty="0">
                <a:solidFill>
                  <a:srgbClr val="0D3352"/>
                </a:solidFill>
                <a:latin typeface="Arial"/>
                <a:cs typeface="Arial"/>
              </a:rPr>
              <a:t>the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50" dirty="0">
                <a:solidFill>
                  <a:srgbClr val="0D3352"/>
                </a:solidFill>
                <a:latin typeface="Arial"/>
                <a:cs typeface="Arial"/>
              </a:rPr>
              <a:t>Knowledge </a:t>
            </a:r>
            <a:r>
              <a:rPr sz="2750" spc="85" dirty="0">
                <a:solidFill>
                  <a:srgbClr val="0D3352"/>
                </a:solidFill>
                <a:latin typeface="Arial"/>
                <a:cs typeface="Arial"/>
              </a:rPr>
              <a:t>Library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80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30" dirty="0">
                <a:solidFill>
                  <a:srgbClr val="0D3352"/>
                </a:solidFill>
                <a:latin typeface="Arial"/>
                <a:cs typeface="Arial"/>
              </a:rPr>
              <a:t>contribute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80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35" dirty="0">
                <a:solidFill>
                  <a:srgbClr val="0D3352"/>
                </a:solidFill>
                <a:latin typeface="Arial"/>
                <a:cs typeface="Arial"/>
              </a:rPr>
              <a:t>the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85" dirty="0">
                <a:solidFill>
                  <a:srgbClr val="0D3352"/>
                </a:solidFill>
                <a:latin typeface="Arial"/>
                <a:cs typeface="Arial"/>
              </a:rPr>
              <a:t>profession</a:t>
            </a:r>
            <a:endParaRPr sz="2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85"/>
              </a:spcBef>
            </a:pPr>
            <a:endParaRPr sz="2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750" spc="160" dirty="0">
                <a:solidFill>
                  <a:srgbClr val="0D3352"/>
                </a:solidFill>
                <a:latin typeface="Arial"/>
                <a:cs typeface="Arial"/>
              </a:rPr>
              <a:t>Mentor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75" dirty="0">
                <a:solidFill>
                  <a:srgbClr val="0D3352"/>
                </a:solidFill>
                <a:latin typeface="Arial"/>
                <a:cs typeface="Arial"/>
              </a:rPr>
              <a:t>rising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75" dirty="0">
                <a:solidFill>
                  <a:srgbClr val="0D3352"/>
                </a:solidFill>
                <a:latin typeface="Arial"/>
                <a:cs typeface="Arial"/>
              </a:rPr>
              <a:t>professionals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45" dirty="0">
                <a:solidFill>
                  <a:srgbClr val="0D3352"/>
                </a:solidFill>
                <a:latin typeface="Arial"/>
                <a:cs typeface="Arial"/>
              </a:rPr>
              <a:t>through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IFMA’s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Mentor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spc="-10" dirty="0">
                <a:solidFill>
                  <a:srgbClr val="0D3352"/>
                </a:solidFill>
                <a:latin typeface="Open Sans"/>
                <a:cs typeface="Open Sans"/>
              </a:rPr>
              <a:t>Match</a:t>
            </a:r>
            <a:endParaRPr sz="27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2750" spc="140" dirty="0">
                <a:solidFill>
                  <a:srgbClr val="0D3352"/>
                </a:solidFill>
                <a:latin typeface="Arial"/>
                <a:cs typeface="Arial"/>
              </a:rPr>
              <a:t>program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40" dirty="0">
                <a:solidFill>
                  <a:srgbClr val="0D3352"/>
                </a:solidFill>
                <a:latin typeface="Arial"/>
                <a:cs typeface="Arial"/>
              </a:rPr>
              <a:t>support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D3352"/>
                </a:solidFill>
                <a:latin typeface="Arial"/>
                <a:cs typeface="Arial"/>
              </a:rPr>
              <a:t>career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05" dirty="0">
                <a:solidFill>
                  <a:srgbClr val="0D3352"/>
                </a:solidFill>
                <a:latin typeface="Arial"/>
                <a:cs typeface="Arial"/>
              </a:rPr>
              <a:t>development</a:t>
            </a:r>
            <a:endParaRPr sz="2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750">
              <a:latin typeface="Arial"/>
              <a:cs typeface="Arial"/>
            </a:endParaRPr>
          </a:p>
          <a:p>
            <a:pPr marL="12700" marR="278130">
              <a:lnSpc>
                <a:spcPct val="125000"/>
              </a:lnSpc>
            </a:pP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Take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on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leadership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roles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spc="145" dirty="0">
                <a:solidFill>
                  <a:srgbClr val="0D3352"/>
                </a:solidFill>
                <a:latin typeface="Arial"/>
                <a:cs typeface="Arial"/>
              </a:rPr>
              <a:t>within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D3352"/>
                </a:solidFill>
                <a:latin typeface="Arial"/>
                <a:cs typeface="Arial"/>
              </a:rPr>
              <a:t>chapters,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55" dirty="0">
                <a:solidFill>
                  <a:srgbClr val="0D3352"/>
                </a:solidFill>
                <a:latin typeface="Arial"/>
                <a:cs typeface="Arial"/>
              </a:rPr>
              <a:t>councils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75" dirty="0">
                <a:solidFill>
                  <a:srgbClr val="0D3352"/>
                </a:solidFill>
                <a:latin typeface="Arial"/>
                <a:cs typeface="Arial"/>
              </a:rPr>
              <a:t>or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65" dirty="0">
                <a:solidFill>
                  <a:srgbClr val="0D3352"/>
                </a:solidFill>
                <a:latin typeface="Arial"/>
                <a:cs typeface="Arial"/>
              </a:rPr>
              <a:t>global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committees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80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60" dirty="0">
                <a:solidFill>
                  <a:srgbClr val="0D3352"/>
                </a:solidFill>
                <a:latin typeface="Arial"/>
                <a:cs typeface="Arial"/>
              </a:rPr>
              <a:t>shape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14" dirty="0">
                <a:solidFill>
                  <a:srgbClr val="0D3352"/>
                </a:solidFill>
                <a:latin typeface="Arial"/>
                <a:cs typeface="Arial"/>
              </a:rPr>
              <a:t>programs</a:t>
            </a:r>
            <a:r>
              <a:rPr sz="27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D3352"/>
                </a:solidFill>
                <a:latin typeface="Arial"/>
                <a:cs typeface="Arial"/>
              </a:rPr>
              <a:t>initiatives</a:t>
            </a:r>
            <a:endParaRPr sz="2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2750">
              <a:latin typeface="Arial"/>
              <a:cs typeface="Arial"/>
            </a:endParaRPr>
          </a:p>
          <a:p>
            <a:pPr marL="12700" marR="52069">
              <a:lnSpc>
                <a:spcPct val="125000"/>
              </a:lnSpc>
              <a:spcBef>
                <a:spcPts val="5"/>
              </a:spcBef>
            </a:pPr>
            <a:r>
              <a:rPr sz="2750" spc="-10" dirty="0">
                <a:solidFill>
                  <a:srgbClr val="0D3352"/>
                </a:solidFill>
                <a:latin typeface="Arial"/>
                <a:cs typeface="Arial"/>
              </a:rPr>
              <a:t>Receive</a:t>
            </a:r>
            <a:r>
              <a:rPr sz="2750" spc="-2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00" dirty="0">
                <a:solidFill>
                  <a:srgbClr val="0D3352"/>
                </a:solidFill>
                <a:latin typeface="Arial"/>
                <a:cs typeface="Arial"/>
              </a:rPr>
              <a:t>recognition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45" dirty="0">
                <a:solidFill>
                  <a:srgbClr val="0D3352"/>
                </a:solidFill>
                <a:latin typeface="Arial"/>
                <a:cs typeface="Arial"/>
              </a:rPr>
              <a:t>through</a:t>
            </a:r>
            <a:r>
              <a:rPr sz="2750" spc="-1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IFMA’s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Awards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of</a:t>
            </a:r>
            <a:r>
              <a:rPr sz="2750" b="1" spc="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b="1" dirty="0">
                <a:solidFill>
                  <a:srgbClr val="0D3352"/>
                </a:solidFill>
                <a:latin typeface="Open Sans"/>
                <a:cs typeface="Open Sans"/>
              </a:rPr>
              <a:t>Excellence</a:t>
            </a:r>
            <a:r>
              <a:rPr sz="2750" b="1" spc="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750" spc="145" dirty="0">
                <a:solidFill>
                  <a:srgbClr val="0D3352"/>
                </a:solidFill>
                <a:latin typeface="Arial"/>
                <a:cs typeface="Arial"/>
              </a:rPr>
              <a:t>for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outstanding</a:t>
            </a:r>
            <a:r>
              <a:rPr sz="27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20" dirty="0">
                <a:solidFill>
                  <a:srgbClr val="0D3352"/>
                </a:solidFill>
                <a:latin typeface="Arial"/>
                <a:cs typeface="Arial"/>
              </a:rPr>
              <a:t>industry</a:t>
            </a:r>
            <a:r>
              <a:rPr sz="2750" spc="-2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750" spc="110" dirty="0">
                <a:solidFill>
                  <a:srgbClr val="0D3352"/>
                </a:solidFill>
                <a:latin typeface="Arial"/>
                <a:cs typeface="Arial"/>
              </a:rPr>
              <a:t>contributions</a:t>
            </a:r>
            <a:endParaRPr sz="27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887" y="3768444"/>
            <a:ext cx="123825" cy="1238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887" y="5340069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887" y="6911694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887" y="8483319"/>
            <a:ext cx="123825" cy="12382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11" name="object 11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15" name="object 15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19" name="object 19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23" name="object 23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255" y="183679"/>
            <a:ext cx="15628619" cy="159131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  <a:tabLst>
                <a:tab pos="3648710" algn="l"/>
                <a:tab pos="7360284" algn="l"/>
                <a:tab pos="8648700" algn="l"/>
                <a:tab pos="11986895" algn="l"/>
              </a:tabLst>
            </a:pPr>
            <a:r>
              <a:rPr spc="-10" dirty="0"/>
              <a:t>Strategic</a:t>
            </a:r>
            <a:r>
              <a:rPr dirty="0"/>
              <a:t>	</a:t>
            </a:r>
            <a:r>
              <a:rPr spc="-10" dirty="0"/>
              <a:t>Exposure</a:t>
            </a:r>
            <a:r>
              <a:rPr dirty="0"/>
              <a:t>	</a:t>
            </a:r>
            <a:r>
              <a:rPr spc="-25" dirty="0"/>
              <a:t>for</a:t>
            </a:r>
            <a:r>
              <a:rPr dirty="0"/>
              <a:t>	</a:t>
            </a:r>
            <a:r>
              <a:rPr spc="-10" dirty="0"/>
              <a:t>Solution</a:t>
            </a:r>
            <a:r>
              <a:rPr dirty="0"/>
              <a:t>	</a:t>
            </a:r>
            <a:r>
              <a:rPr spc="-10" dirty="0"/>
              <a:t>Providers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Connect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with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facility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management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spc="-10" dirty="0">
                <a:solidFill>
                  <a:srgbClr val="584E4D"/>
                </a:solidFill>
                <a:latin typeface="Roboto"/>
                <a:cs typeface="Roboto"/>
              </a:rPr>
              <a:t>professionals</a:t>
            </a:r>
            <a:r>
              <a:rPr sz="2300" b="0" spc="-6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through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strategic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exhibits,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partnerships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and</a:t>
            </a:r>
            <a:r>
              <a:rPr sz="2300" b="0" spc="-6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dirty="0">
                <a:solidFill>
                  <a:srgbClr val="584E4D"/>
                </a:solidFill>
                <a:latin typeface="Roboto"/>
                <a:cs typeface="Roboto"/>
              </a:rPr>
              <a:t>advertising</a:t>
            </a:r>
            <a:r>
              <a:rPr sz="2300" b="0" spc="-6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300" b="0" spc="-10" dirty="0">
                <a:solidFill>
                  <a:srgbClr val="584E4D"/>
                </a:solidFill>
                <a:latin typeface="Roboto"/>
                <a:cs typeface="Roboto"/>
              </a:rPr>
              <a:t>opportunities.</a:t>
            </a:r>
            <a:endParaRPr sz="2300"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4843" y="1980906"/>
            <a:ext cx="3824281" cy="533203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84266" y="1980988"/>
            <a:ext cx="3837304" cy="7260590"/>
            <a:chOff x="8784266" y="1980988"/>
            <a:chExt cx="3837304" cy="7260590"/>
          </a:xfrm>
        </p:grpSpPr>
        <p:sp>
          <p:nvSpPr>
            <p:cNvPr id="6" name="object 6"/>
            <p:cNvSpPr/>
            <p:nvPr/>
          </p:nvSpPr>
          <p:spPr>
            <a:xfrm>
              <a:off x="8784266" y="1980988"/>
              <a:ext cx="3825875" cy="5260340"/>
            </a:xfrm>
            <a:custGeom>
              <a:avLst/>
              <a:gdLst/>
              <a:ahLst/>
              <a:cxnLst/>
              <a:rect l="l" t="t" r="r" b="b"/>
              <a:pathLst>
                <a:path w="3825875" h="5260340">
                  <a:moveTo>
                    <a:pt x="3825633" y="5260245"/>
                  </a:moveTo>
                  <a:lnTo>
                    <a:pt x="0" y="5260245"/>
                  </a:lnTo>
                  <a:lnTo>
                    <a:pt x="0" y="0"/>
                  </a:lnTo>
                  <a:lnTo>
                    <a:pt x="3825633" y="0"/>
                  </a:lnTo>
                  <a:lnTo>
                    <a:pt x="3825633" y="5260245"/>
                  </a:lnTo>
                  <a:close/>
                </a:path>
              </a:pathLst>
            </a:custGeom>
            <a:solidFill>
              <a:srgbClr val="E7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84266" y="7245112"/>
              <a:ext cx="3837304" cy="1996439"/>
            </a:xfrm>
            <a:custGeom>
              <a:avLst/>
              <a:gdLst/>
              <a:ahLst/>
              <a:cxnLst/>
              <a:rect l="l" t="t" r="r" b="b"/>
              <a:pathLst>
                <a:path w="3837304" h="1996440">
                  <a:moveTo>
                    <a:pt x="3836802" y="1996384"/>
                  </a:moveTo>
                  <a:lnTo>
                    <a:pt x="0" y="1996384"/>
                  </a:lnTo>
                  <a:lnTo>
                    <a:pt x="0" y="0"/>
                  </a:lnTo>
                  <a:lnTo>
                    <a:pt x="3836802" y="0"/>
                  </a:lnTo>
                  <a:lnTo>
                    <a:pt x="3836802" y="1996384"/>
                  </a:lnTo>
                  <a:close/>
                </a:path>
              </a:pathLst>
            </a:custGeom>
            <a:solidFill>
              <a:srgbClr val="4E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889921" y="1980988"/>
            <a:ext cx="3845560" cy="7277734"/>
            <a:chOff x="12889921" y="1980988"/>
            <a:chExt cx="3845560" cy="7277734"/>
          </a:xfrm>
        </p:grpSpPr>
        <p:sp>
          <p:nvSpPr>
            <p:cNvPr id="9" name="object 9"/>
            <p:cNvSpPr/>
            <p:nvPr/>
          </p:nvSpPr>
          <p:spPr>
            <a:xfrm>
              <a:off x="12889921" y="1980988"/>
              <a:ext cx="3825875" cy="5260340"/>
            </a:xfrm>
            <a:custGeom>
              <a:avLst/>
              <a:gdLst/>
              <a:ahLst/>
              <a:cxnLst/>
              <a:rect l="l" t="t" r="r" b="b"/>
              <a:pathLst>
                <a:path w="3825875" h="5260340">
                  <a:moveTo>
                    <a:pt x="3825633" y="5260245"/>
                  </a:moveTo>
                  <a:lnTo>
                    <a:pt x="0" y="5260245"/>
                  </a:lnTo>
                  <a:lnTo>
                    <a:pt x="0" y="0"/>
                  </a:lnTo>
                  <a:lnTo>
                    <a:pt x="3825633" y="0"/>
                  </a:lnTo>
                  <a:lnTo>
                    <a:pt x="3825633" y="5260245"/>
                  </a:lnTo>
                  <a:close/>
                </a:path>
              </a:pathLst>
            </a:custGeom>
            <a:solidFill>
              <a:srgbClr val="E7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98590" y="7261914"/>
              <a:ext cx="3837304" cy="1996439"/>
            </a:xfrm>
            <a:custGeom>
              <a:avLst/>
              <a:gdLst/>
              <a:ahLst/>
              <a:cxnLst/>
              <a:rect l="l" t="t" r="r" b="b"/>
              <a:pathLst>
                <a:path w="3837305" h="1996440">
                  <a:moveTo>
                    <a:pt x="3836802" y="1996384"/>
                  </a:moveTo>
                  <a:lnTo>
                    <a:pt x="0" y="1996384"/>
                  </a:lnTo>
                  <a:lnTo>
                    <a:pt x="0" y="0"/>
                  </a:lnTo>
                  <a:lnTo>
                    <a:pt x="3836802" y="0"/>
                  </a:lnTo>
                  <a:lnTo>
                    <a:pt x="3836802" y="1996384"/>
                  </a:lnTo>
                  <a:close/>
                </a:path>
              </a:pathLst>
            </a:custGeom>
            <a:solidFill>
              <a:srgbClr val="4E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66144" y="7261914"/>
            <a:ext cx="3836035" cy="1979930"/>
          </a:xfrm>
          <a:prstGeom prst="rect">
            <a:avLst/>
          </a:prstGeom>
          <a:solidFill>
            <a:srgbClr val="4E8FB0"/>
          </a:solidFill>
        </p:spPr>
        <p:txBody>
          <a:bodyPr vert="horz" wrap="square" lIns="0" tIns="1841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450"/>
              </a:spcBef>
            </a:pPr>
            <a:r>
              <a:rPr sz="2650" b="1" spc="-10" dirty="0">
                <a:solidFill>
                  <a:srgbClr val="FFFFFF"/>
                </a:solidFill>
                <a:latin typeface="Open Sans"/>
                <a:cs typeface="Open Sans"/>
              </a:rPr>
              <a:t>Advertise</a:t>
            </a:r>
            <a:endParaRPr sz="2650">
              <a:latin typeface="Open Sans"/>
              <a:cs typeface="Open Sans"/>
            </a:endParaRPr>
          </a:p>
          <a:p>
            <a:pPr marL="109855" marR="99695" algn="ctr">
              <a:lnSpc>
                <a:spcPct val="108600"/>
              </a:lnSpc>
              <a:spcBef>
                <a:spcPts val="1875"/>
              </a:spcBef>
            </a:pP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Reach</a:t>
            </a:r>
            <a:r>
              <a:rPr sz="19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FM</a:t>
            </a:r>
            <a:r>
              <a:rPr sz="19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professionals</a:t>
            </a:r>
            <a:r>
              <a:rPr sz="19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1900" spc="-185" dirty="0">
                <a:solidFill>
                  <a:srgbClr val="FFFFFF"/>
                </a:solidFill>
                <a:latin typeface="Arial"/>
                <a:cs typeface="Arial"/>
              </a:rPr>
              <a:t>FMJ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magazine,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IFMA.org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newsletters.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84266" y="7427515"/>
            <a:ext cx="3837304" cy="1609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0"/>
              </a:spcBef>
            </a:pPr>
            <a:r>
              <a:rPr sz="2650" b="1" spc="-10" dirty="0">
                <a:solidFill>
                  <a:srgbClr val="FFFFFF"/>
                </a:solidFill>
                <a:latin typeface="Open Sans"/>
                <a:cs typeface="Open Sans"/>
              </a:rPr>
              <a:t>Sponsorship</a:t>
            </a:r>
            <a:endParaRPr sz="2650">
              <a:latin typeface="Open Sans"/>
              <a:cs typeface="Open Sans"/>
            </a:endParaRPr>
          </a:p>
          <a:p>
            <a:pPr marL="105410" marR="97155" algn="ctr">
              <a:lnSpc>
                <a:spcPct val="108600"/>
              </a:lnSpc>
              <a:spcBef>
                <a:spcPts val="1875"/>
              </a:spcBef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Enhance</a:t>
            </a:r>
            <a:r>
              <a:rPr sz="19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9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visibility</a:t>
            </a:r>
            <a:r>
              <a:rPr sz="19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custom</a:t>
            </a:r>
            <a:r>
              <a:rPr sz="19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sponsorships</a:t>
            </a:r>
            <a:r>
              <a:rPr sz="19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9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IFMA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events.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955" y="1980988"/>
            <a:ext cx="3838574" cy="53339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2898590" y="7460986"/>
            <a:ext cx="3837304" cy="1574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0"/>
              </a:spcBef>
            </a:pPr>
            <a:r>
              <a:rPr sz="2450" b="1" spc="-10" dirty="0">
                <a:solidFill>
                  <a:srgbClr val="FFFFFF"/>
                </a:solidFill>
                <a:latin typeface="Open Sans"/>
                <a:cs typeface="Open Sans"/>
              </a:rPr>
              <a:t>Corporate</a:t>
            </a:r>
            <a:r>
              <a:rPr sz="2450" b="1" spc="-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450" b="1" spc="-10" dirty="0">
                <a:solidFill>
                  <a:srgbClr val="FFFFFF"/>
                </a:solidFill>
                <a:latin typeface="Open Sans"/>
                <a:cs typeface="Open Sans"/>
              </a:rPr>
              <a:t>Partnership</a:t>
            </a:r>
            <a:endParaRPr sz="2450">
              <a:latin typeface="Open Sans"/>
              <a:cs typeface="Open Sans"/>
            </a:endParaRPr>
          </a:p>
          <a:p>
            <a:pPr marL="62230" marR="53340" algn="ctr">
              <a:lnSpc>
                <a:spcPct val="108600"/>
              </a:lnSpc>
              <a:spcBef>
                <a:spcPts val="1839"/>
              </a:spcBef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Open Sans"/>
                <a:cs typeface="Open Sans"/>
              </a:rPr>
              <a:t>Corporate</a:t>
            </a:r>
            <a:r>
              <a:rPr sz="19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Open Sans"/>
                <a:cs typeface="Open Sans"/>
              </a:rPr>
              <a:t>Sustaining </a:t>
            </a:r>
            <a:r>
              <a:rPr sz="1900" b="1" dirty="0">
                <a:solidFill>
                  <a:srgbClr val="FFFFFF"/>
                </a:solidFill>
                <a:latin typeface="Open Sans"/>
                <a:cs typeface="Open Sans"/>
              </a:rPr>
              <a:t>Parnter</a:t>
            </a:r>
            <a:r>
              <a:rPr sz="1900" b="1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900" b="1" dirty="0">
                <a:solidFill>
                  <a:srgbClr val="FFFFFF"/>
                </a:solidFill>
                <a:latin typeface="Open Sans"/>
                <a:cs typeface="Open Sans"/>
              </a:rPr>
              <a:t>(CSP)</a:t>
            </a:r>
            <a:r>
              <a:rPr sz="1900" b="1" spc="-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Arial"/>
                <a:cs typeface="Arial"/>
              </a:rPr>
              <a:t>thought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r>
              <a:rPr sz="19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expertise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04251" y="2604175"/>
            <a:ext cx="3790950" cy="41719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72955" y="7261914"/>
            <a:ext cx="3837304" cy="1996439"/>
          </a:xfrm>
          <a:prstGeom prst="rect">
            <a:avLst/>
          </a:prstGeom>
          <a:solidFill>
            <a:srgbClr val="4E8FB0"/>
          </a:solidFill>
        </p:spPr>
        <p:txBody>
          <a:bodyPr vert="horz" wrap="square" lIns="0" tIns="1936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525"/>
              </a:spcBef>
            </a:pPr>
            <a:r>
              <a:rPr sz="2650" b="1" spc="-10" dirty="0">
                <a:solidFill>
                  <a:srgbClr val="FFFFFF"/>
                </a:solidFill>
                <a:latin typeface="Open Sans"/>
                <a:cs typeface="Open Sans"/>
              </a:rPr>
              <a:t>Exhibit</a:t>
            </a:r>
            <a:endParaRPr sz="2650">
              <a:latin typeface="Open Sans"/>
              <a:cs typeface="Open Sans"/>
            </a:endParaRPr>
          </a:p>
          <a:p>
            <a:pPr marL="103505" marR="95250" algn="ctr">
              <a:lnSpc>
                <a:spcPct val="108600"/>
              </a:lnSpc>
              <a:spcBef>
                <a:spcPts val="1875"/>
              </a:spcBef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Showcase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services </a:t>
            </a:r>
            <a:r>
              <a:rPr sz="1900" spc="6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Workplace,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Facility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IFMA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events.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83408" y="1980988"/>
            <a:ext cx="3838575" cy="52768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98590" y="1981816"/>
            <a:ext cx="3838574" cy="527684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20" name="object 20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24" name="object 24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28" name="object 28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32" name="object 32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4599" y="685077"/>
            <a:ext cx="1078166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4039" algn="l"/>
                <a:tab pos="6030595" algn="l"/>
              </a:tabLst>
            </a:pPr>
            <a:r>
              <a:rPr spc="-20" dirty="0"/>
              <a:t>Find</a:t>
            </a:r>
            <a:r>
              <a:rPr dirty="0"/>
              <a:t>	Your </a:t>
            </a:r>
            <a:r>
              <a:rPr spc="-20" dirty="0">
                <a:solidFill>
                  <a:srgbClr val="4E8FB0"/>
                </a:solidFill>
              </a:rPr>
              <a:t>IFMA</a:t>
            </a:r>
            <a:r>
              <a:rPr dirty="0">
                <a:solidFill>
                  <a:srgbClr val="4E8FB0"/>
                </a:solidFill>
              </a:rPr>
              <a:t>	</a:t>
            </a:r>
            <a:r>
              <a:rPr spc="-10" dirty="0">
                <a:solidFill>
                  <a:srgbClr val="4E8FB0"/>
                </a:solidFill>
              </a:rPr>
              <a:t>Membership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57225" y="2602224"/>
            <a:ext cx="15449550" cy="5280660"/>
            <a:chOff x="1257225" y="2602224"/>
            <a:chExt cx="15449550" cy="5280660"/>
          </a:xfrm>
        </p:grpSpPr>
        <p:sp>
          <p:nvSpPr>
            <p:cNvPr id="4" name="object 4"/>
            <p:cNvSpPr/>
            <p:nvPr/>
          </p:nvSpPr>
          <p:spPr>
            <a:xfrm>
              <a:off x="5202053" y="3208000"/>
              <a:ext cx="3594735" cy="4674870"/>
            </a:xfrm>
            <a:custGeom>
              <a:avLst/>
              <a:gdLst/>
              <a:ahLst/>
              <a:cxnLst/>
              <a:rect l="l" t="t" r="r" b="b"/>
              <a:pathLst>
                <a:path w="3594734" h="4674870">
                  <a:moveTo>
                    <a:pt x="3590186" y="4674355"/>
                  </a:moveTo>
                  <a:lnTo>
                    <a:pt x="4263" y="4674355"/>
                  </a:lnTo>
                  <a:lnTo>
                    <a:pt x="0" y="4670248"/>
                  </a:lnTo>
                  <a:lnTo>
                    <a:pt x="0" y="4107"/>
                  </a:lnTo>
                  <a:lnTo>
                    <a:pt x="4263" y="0"/>
                  </a:lnTo>
                  <a:lnTo>
                    <a:pt x="3590186" y="0"/>
                  </a:lnTo>
                  <a:lnTo>
                    <a:pt x="3594496" y="4107"/>
                  </a:lnTo>
                  <a:lnTo>
                    <a:pt x="3594496" y="9127"/>
                  </a:lnTo>
                  <a:lnTo>
                    <a:pt x="9474" y="9127"/>
                  </a:lnTo>
                  <a:lnTo>
                    <a:pt x="9474" y="18254"/>
                  </a:lnTo>
                  <a:lnTo>
                    <a:pt x="18949" y="18254"/>
                  </a:lnTo>
                  <a:lnTo>
                    <a:pt x="18949" y="4656101"/>
                  </a:lnTo>
                  <a:lnTo>
                    <a:pt x="9474" y="4656101"/>
                  </a:lnTo>
                  <a:lnTo>
                    <a:pt x="9474" y="4665228"/>
                  </a:lnTo>
                  <a:lnTo>
                    <a:pt x="3594496" y="4665228"/>
                  </a:lnTo>
                  <a:lnTo>
                    <a:pt x="3594496" y="4670248"/>
                  </a:lnTo>
                  <a:lnTo>
                    <a:pt x="3590186" y="4674355"/>
                  </a:lnTo>
                  <a:close/>
                </a:path>
                <a:path w="3594734" h="4674870">
                  <a:moveTo>
                    <a:pt x="18949" y="18254"/>
                  </a:moveTo>
                  <a:lnTo>
                    <a:pt x="9474" y="18254"/>
                  </a:lnTo>
                  <a:lnTo>
                    <a:pt x="9474" y="9127"/>
                  </a:lnTo>
                  <a:lnTo>
                    <a:pt x="18949" y="9127"/>
                  </a:lnTo>
                  <a:lnTo>
                    <a:pt x="18949" y="18254"/>
                  </a:lnTo>
                  <a:close/>
                </a:path>
                <a:path w="3594734" h="4674870">
                  <a:moveTo>
                    <a:pt x="3575499" y="18254"/>
                  </a:moveTo>
                  <a:lnTo>
                    <a:pt x="18949" y="18254"/>
                  </a:lnTo>
                  <a:lnTo>
                    <a:pt x="18949" y="9127"/>
                  </a:lnTo>
                  <a:lnTo>
                    <a:pt x="3575499" y="9127"/>
                  </a:lnTo>
                  <a:lnTo>
                    <a:pt x="3575499" y="18254"/>
                  </a:lnTo>
                  <a:close/>
                </a:path>
                <a:path w="3594734" h="4674870">
                  <a:moveTo>
                    <a:pt x="3584974" y="4665228"/>
                  </a:moveTo>
                  <a:lnTo>
                    <a:pt x="3575499" y="4665228"/>
                  </a:lnTo>
                  <a:lnTo>
                    <a:pt x="3575499" y="9127"/>
                  </a:lnTo>
                  <a:lnTo>
                    <a:pt x="3584974" y="9127"/>
                  </a:lnTo>
                  <a:lnTo>
                    <a:pt x="3584974" y="18254"/>
                  </a:lnTo>
                  <a:lnTo>
                    <a:pt x="3594496" y="18254"/>
                  </a:lnTo>
                  <a:lnTo>
                    <a:pt x="3594496" y="4656101"/>
                  </a:lnTo>
                  <a:lnTo>
                    <a:pt x="3584974" y="4656101"/>
                  </a:lnTo>
                  <a:lnTo>
                    <a:pt x="3584974" y="4665228"/>
                  </a:lnTo>
                  <a:close/>
                </a:path>
                <a:path w="3594734" h="4674870">
                  <a:moveTo>
                    <a:pt x="3594449" y="18254"/>
                  </a:moveTo>
                  <a:lnTo>
                    <a:pt x="3584974" y="18254"/>
                  </a:lnTo>
                  <a:lnTo>
                    <a:pt x="3584974" y="9127"/>
                  </a:lnTo>
                  <a:lnTo>
                    <a:pt x="3594449" y="9127"/>
                  </a:lnTo>
                  <a:lnTo>
                    <a:pt x="3594449" y="18254"/>
                  </a:lnTo>
                  <a:close/>
                </a:path>
                <a:path w="3594734" h="4674870">
                  <a:moveTo>
                    <a:pt x="18949" y="4665228"/>
                  </a:moveTo>
                  <a:lnTo>
                    <a:pt x="9474" y="4665228"/>
                  </a:lnTo>
                  <a:lnTo>
                    <a:pt x="9474" y="4656101"/>
                  </a:lnTo>
                  <a:lnTo>
                    <a:pt x="18949" y="4656101"/>
                  </a:lnTo>
                  <a:lnTo>
                    <a:pt x="18949" y="4665228"/>
                  </a:lnTo>
                  <a:close/>
                </a:path>
                <a:path w="3594734" h="4674870">
                  <a:moveTo>
                    <a:pt x="3575499" y="4665228"/>
                  </a:moveTo>
                  <a:lnTo>
                    <a:pt x="18949" y="4665228"/>
                  </a:lnTo>
                  <a:lnTo>
                    <a:pt x="18949" y="4656101"/>
                  </a:lnTo>
                  <a:lnTo>
                    <a:pt x="3575499" y="4656101"/>
                  </a:lnTo>
                  <a:lnTo>
                    <a:pt x="3575499" y="4665228"/>
                  </a:lnTo>
                  <a:close/>
                </a:path>
                <a:path w="3594734" h="4674870">
                  <a:moveTo>
                    <a:pt x="3594449" y="4665228"/>
                  </a:moveTo>
                  <a:lnTo>
                    <a:pt x="3584974" y="4665228"/>
                  </a:lnTo>
                  <a:lnTo>
                    <a:pt x="3584974" y="4656101"/>
                  </a:lnTo>
                  <a:lnTo>
                    <a:pt x="3594449" y="4656101"/>
                  </a:lnTo>
                  <a:lnTo>
                    <a:pt x="3594449" y="4665228"/>
                  </a:lnTo>
                  <a:close/>
                </a:path>
              </a:pathLst>
            </a:custGeom>
            <a:solidFill>
              <a:srgbClr val="58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7223" y="2616046"/>
              <a:ext cx="11516360" cy="452120"/>
            </a:xfrm>
            <a:custGeom>
              <a:avLst/>
              <a:gdLst/>
              <a:ahLst/>
              <a:cxnLst/>
              <a:rect l="l" t="t" r="r" b="b"/>
              <a:pathLst>
                <a:path w="11516360" h="452119">
                  <a:moveTo>
                    <a:pt x="11515916" y="437870"/>
                  </a:moveTo>
                  <a:lnTo>
                    <a:pt x="11515801" y="423481"/>
                  </a:lnTo>
                  <a:lnTo>
                    <a:pt x="11515408" y="367715"/>
                  </a:lnTo>
                  <a:lnTo>
                    <a:pt x="11513947" y="300736"/>
                  </a:lnTo>
                  <a:lnTo>
                    <a:pt x="11511534" y="237921"/>
                  </a:lnTo>
                  <a:lnTo>
                    <a:pt x="11508245" y="180340"/>
                  </a:lnTo>
                  <a:lnTo>
                    <a:pt x="11504079" y="129057"/>
                  </a:lnTo>
                  <a:lnTo>
                    <a:pt x="11499101" y="85140"/>
                  </a:lnTo>
                  <a:lnTo>
                    <a:pt x="11488064" y="28575"/>
                  </a:lnTo>
                  <a:lnTo>
                    <a:pt x="11487239" y="25336"/>
                  </a:lnTo>
                  <a:lnTo>
                    <a:pt x="11487214" y="423481"/>
                  </a:lnTo>
                  <a:lnTo>
                    <a:pt x="28600" y="423481"/>
                  </a:lnTo>
                  <a:lnTo>
                    <a:pt x="29171" y="357479"/>
                  </a:lnTo>
                  <a:lnTo>
                    <a:pt x="31115" y="282905"/>
                  </a:lnTo>
                  <a:lnTo>
                    <a:pt x="34137" y="215392"/>
                  </a:lnTo>
                  <a:lnTo>
                    <a:pt x="38049" y="156121"/>
                  </a:lnTo>
                  <a:lnTo>
                    <a:pt x="42646" y="106311"/>
                  </a:lnTo>
                  <a:lnTo>
                    <a:pt x="47764" y="67183"/>
                  </a:lnTo>
                  <a:lnTo>
                    <a:pt x="51816" y="46901"/>
                  </a:lnTo>
                  <a:lnTo>
                    <a:pt x="53200" y="39954"/>
                  </a:lnTo>
                  <a:lnTo>
                    <a:pt x="57670" y="28575"/>
                  </a:lnTo>
                  <a:lnTo>
                    <a:pt x="11458131" y="28575"/>
                  </a:lnTo>
                  <a:lnTo>
                    <a:pt x="11468049" y="67183"/>
                  </a:lnTo>
                  <a:lnTo>
                    <a:pt x="11473155" y="106311"/>
                  </a:lnTo>
                  <a:lnTo>
                    <a:pt x="11477765" y="156121"/>
                  </a:lnTo>
                  <a:lnTo>
                    <a:pt x="11481676" y="215392"/>
                  </a:lnTo>
                  <a:lnTo>
                    <a:pt x="11484699" y="282905"/>
                  </a:lnTo>
                  <a:lnTo>
                    <a:pt x="11486642" y="357479"/>
                  </a:lnTo>
                  <a:lnTo>
                    <a:pt x="11487214" y="423481"/>
                  </a:lnTo>
                  <a:lnTo>
                    <a:pt x="11487214" y="25234"/>
                  </a:lnTo>
                  <a:lnTo>
                    <a:pt x="11486833" y="23685"/>
                  </a:lnTo>
                  <a:lnTo>
                    <a:pt x="11479619" y="8293"/>
                  </a:lnTo>
                  <a:lnTo>
                    <a:pt x="11477244" y="5143"/>
                  </a:lnTo>
                  <a:lnTo>
                    <a:pt x="11472101" y="0"/>
                  </a:lnTo>
                  <a:lnTo>
                    <a:pt x="43815" y="0"/>
                  </a:lnTo>
                  <a:lnTo>
                    <a:pt x="38760" y="5143"/>
                  </a:lnTo>
                  <a:lnTo>
                    <a:pt x="36283" y="8293"/>
                  </a:lnTo>
                  <a:lnTo>
                    <a:pt x="29171" y="23469"/>
                  </a:lnTo>
                  <a:lnTo>
                    <a:pt x="29171" y="23279"/>
                  </a:lnTo>
                  <a:lnTo>
                    <a:pt x="16802" y="85140"/>
                  </a:lnTo>
                  <a:lnTo>
                    <a:pt x="11823" y="129057"/>
                  </a:lnTo>
                  <a:lnTo>
                    <a:pt x="7658" y="180340"/>
                  </a:lnTo>
                  <a:lnTo>
                    <a:pt x="4368" y="237921"/>
                  </a:lnTo>
                  <a:lnTo>
                    <a:pt x="1968" y="300736"/>
                  </a:lnTo>
                  <a:lnTo>
                    <a:pt x="495" y="367715"/>
                  </a:lnTo>
                  <a:lnTo>
                    <a:pt x="101" y="423481"/>
                  </a:lnTo>
                  <a:lnTo>
                    <a:pt x="0" y="437972"/>
                  </a:lnTo>
                  <a:lnTo>
                    <a:pt x="101" y="441820"/>
                  </a:lnTo>
                  <a:lnTo>
                    <a:pt x="1524" y="445198"/>
                  </a:lnTo>
                  <a:lnTo>
                    <a:pt x="6858" y="450532"/>
                  </a:lnTo>
                  <a:lnTo>
                    <a:pt x="10477" y="452107"/>
                  </a:lnTo>
                  <a:lnTo>
                    <a:pt x="14287" y="452107"/>
                  </a:lnTo>
                  <a:lnTo>
                    <a:pt x="11509527" y="452107"/>
                  </a:lnTo>
                  <a:lnTo>
                    <a:pt x="11515916" y="445681"/>
                  </a:lnTo>
                  <a:lnTo>
                    <a:pt x="11515916" y="437870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48908" y="2602229"/>
              <a:ext cx="3757929" cy="480695"/>
            </a:xfrm>
            <a:custGeom>
              <a:avLst/>
              <a:gdLst/>
              <a:ahLst/>
              <a:cxnLst/>
              <a:rect l="l" t="t" r="r" b="b"/>
              <a:pathLst>
                <a:path w="3757930" h="480694">
                  <a:moveTo>
                    <a:pt x="3757396" y="465099"/>
                  </a:moveTo>
                  <a:lnTo>
                    <a:pt x="3757295" y="449821"/>
                  </a:lnTo>
                  <a:lnTo>
                    <a:pt x="3756901" y="390588"/>
                  </a:lnTo>
                  <a:lnTo>
                    <a:pt x="3755440" y="319443"/>
                  </a:lnTo>
                  <a:lnTo>
                    <a:pt x="3753040" y="252730"/>
                  </a:lnTo>
                  <a:lnTo>
                    <a:pt x="3749751" y="191566"/>
                  </a:lnTo>
                  <a:lnTo>
                    <a:pt x="3745611" y="137096"/>
                  </a:lnTo>
                  <a:lnTo>
                    <a:pt x="3740645" y="90462"/>
                  </a:lnTo>
                  <a:lnTo>
                    <a:pt x="3734917" y="52793"/>
                  </a:lnTo>
                  <a:lnTo>
                    <a:pt x="3729659" y="30353"/>
                  </a:lnTo>
                  <a:lnTo>
                    <a:pt x="3728834" y="26809"/>
                  </a:lnTo>
                  <a:lnTo>
                    <a:pt x="3728707" y="26263"/>
                  </a:lnTo>
                  <a:lnTo>
                    <a:pt x="3728707" y="449821"/>
                  </a:lnTo>
                  <a:lnTo>
                    <a:pt x="27901" y="449821"/>
                  </a:lnTo>
                  <a:lnTo>
                    <a:pt x="28333" y="388924"/>
                  </a:lnTo>
                  <a:lnTo>
                    <a:pt x="29895" y="317512"/>
                  </a:lnTo>
                  <a:lnTo>
                    <a:pt x="32308" y="251802"/>
                  </a:lnTo>
                  <a:lnTo>
                    <a:pt x="35483" y="192671"/>
                  </a:lnTo>
                  <a:lnTo>
                    <a:pt x="39268" y="141033"/>
                  </a:lnTo>
                  <a:lnTo>
                    <a:pt x="43522" y="97790"/>
                  </a:lnTo>
                  <a:lnTo>
                    <a:pt x="50838" y="50546"/>
                  </a:lnTo>
                  <a:lnTo>
                    <a:pt x="56756" y="30353"/>
                  </a:lnTo>
                  <a:lnTo>
                    <a:pt x="3699865" y="30353"/>
                  </a:lnTo>
                  <a:lnTo>
                    <a:pt x="3713099" y="97790"/>
                  </a:lnTo>
                  <a:lnTo>
                    <a:pt x="3717353" y="141033"/>
                  </a:lnTo>
                  <a:lnTo>
                    <a:pt x="3721138" y="192671"/>
                  </a:lnTo>
                  <a:lnTo>
                    <a:pt x="3724300" y="251802"/>
                  </a:lnTo>
                  <a:lnTo>
                    <a:pt x="3726726" y="317512"/>
                  </a:lnTo>
                  <a:lnTo>
                    <a:pt x="3728275" y="388924"/>
                  </a:lnTo>
                  <a:lnTo>
                    <a:pt x="3728707" y="449821"/>
                  </a:lnTo>
                  <a:lnTo>
                    <a:pt x="3728707" y="26263"/>
                  </a:lnTo>
                  <a:lnTo>
                    <a:pt x="3728466" y="25222"/>
                  </a:lnTo>
                  <a:lnTo>
                    <a:pt x="3721303" y="8902"/>
                  </a:lnTo>
                  <a:lnTo>
                    <a:pt x="3718915" y="5562"/>
                  </a:lnTo>
                  <a:lnTo>
                    <a:pt x="3713772" y="0"/>
                  </a:lnTo>
                  <a:lnTo>
                    <a:pt x="58267" y="0"/>
                  </a:lnTo>
                  <a:lnTo>
                    <a:pt x="58267" y="26809"/>
                  </a:lnTo>
                  <a:lnTo>
                    <a:pt x="57912" y="27406"/>
                  </a:lnTo>
                  <a:lnTo>
                    <a:pt x="55981" y="30353"/>
                  </a:lnTo>
                  <a:lnTo>
                    <a:pt x="58267" y="26809"/>
                  </a:lnTo>
                  <a:lnTo>
                    <a:pt x="58267" y="0"/>
                  </a:lnTo>
                  <a:lnTo>
                    <a:pt x="42659" y="0"/>
                  </a:lnTo>
                  <a:lnTo>
                    <a:pt x="37528" y="5562"/>
                  </a:lnTo>
                  <a:lnTo>
                    <a:pt x="21640" y="52793"/>
                  </a:lnTo>
                  <a:lnTo>
                    <a:pt x="10998" y="137096"/>
                  </a:lnTo>
                  <a:lnTo>
                    <a:pt x="6858" y="191566"/>
                  </a:lnTo>
                  <a:lnTo>
                    <a:pt x="3581" y="252730"/>
                  </a:lnTo>
                  <a:lnTo>
                    <a:pt x="1181" y="319443"/>
                  </a:lnTo>
                  <a:lnTo>
                    <a:pt x="0" y="376580"/>
                  </a:lnTo>
                  <a:lnTo>
                    <a:pt x="0" y="465226"/>
                  </a:lnTo>
                  <a:lnTo>
                    <a:pt x="0" y="471030"/>
                  </a:lnTo>
                  <a:lnTo>
                    <a:pt x="736" y="472897"/>
                  </a:lnTo>
                  <a:lnTo>
                    <a:pt x="6070" y="478561"/>
                  </a:lnTo>
                  <a:lnTo>
                    <a:pt x="9690" y="480225"/>
                  </a:lnTo>
                  <a:lnTo>
                    <a:pt x="13500" y="480225"/>
                  </a:lnTo>
                  <a:lnTo>
                    <a:pt x="3751021" y="480225"/>
                  </a:lnTo>
                  <a:lnTo>
                    <a:pt x="3757396" y="473392"/>
                  </a:lnTo>
                  <a:lnTo>
                    <a:pt x="3757396" y="465099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6710" y="5970249"/>
              <a:ext cx="66675" cy="666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6710" y="6236949"/>
              <a:ext cx="66675" cy="666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6710" y="6503649"/>
              <a:ext cx="66675" cy="66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6710" y="6770349"/>
              <a:ext cx="66675" cy="6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114035" y="5833724"/>
            <a:ext cx="220281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Industry-leading</a:t>
            </a:r>
            <a:r>
              <a:rPr sz="1500" spc="95" dirty="0">
                <a:solidFill>
                  <a:srgbClr val="4D4542"/>
                </a:solidFill>
                <a:latin typeface="Arial"/>
                <a:cs typeface="Arial"/>
              </a:rPr>
              <a:t>  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training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Discount</a:t>
            </a:r>
            <a:r>
              <a:rPr sz="1500" spc="2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pricing</a:t>
            </a:r>
            <a:endParaRPr sz="1500">
              <a:latin typeface="Arial"/>
              <a:cs typeface="Arial"/>
            </a:endParaRPr>
          </a:p>
          <a:p>
            <a:pPr marL="12700" marR="330200">
              <a:lnSpc>
                <a:spcPct val="116700"/>
              </a:lnSpc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Career</a:t>
            </a:r>
            <a:r>
              <a:rPr sz="1500" spc="1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advancement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Local</a:t>
            </a:r>
            <a:r>
              <a:rPr sz="1500" spc="-3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networking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0940" y="3642975"/>
            <a:ext cx="2956560" cy="194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135" dirty="0">
                <a:solidFill>
                  <a:srgbClr val="584E4D"/>
                </a:solidFill>
                <a:latin typeface="Arial"/>
                <a:cs typeface="Arial"/>
              </a:rPr>
              <a:t>STARTS</a:t>
            </a:r>
            <a:r>
              <a:rPr sz="15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584E4D"/>
                </a:solidFill>
                <a:latin typeface="Arial"/>
                <a:cs typeface="Arial"/>
              </a:rPr>
              <a:t>AT*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500" b="1" spc="90" dirty="0">
                <a:solidFill>
                  <a:srgbClr val="584E4D"/>
                </a:solidFill>
                <a:latin typeface="Open Sans"/>
                <a:cs typeface="Open Sans"/>
              </a:rPr>
              <a:t>$239</a:t>
            </a:r>
            <a:r>
              <a:rPr sz="4500" spc="90" dirty="0">
                <a:solidFill>
                  <a:srgbClr val="584E4D"/>
                </a:solidFill>
                <a:latin typeface="Arial"/>
                <a:cs typeface="Arial"/>
              </a:rPr>
              <a:t>/yr</a:t>
            </a:r>
            <a:endParaRPr sz="4500">
              <a:latin typeface="Arial"/>
              <a:cs typeface="Arial"/>
            </a:endParaRPr>
          </a:p>
          <a:p>
            <a:pPr marL="12700" marR="5080" algn="ctr">
              <a:lnSpc>
                <a:spcPct val="116700"/>
              </a:lnSpc>
              <a:spcBef>
                <a:spcPts val="1650"/>
              </a:spcBef>
            </a:pPr>
            <a:r>
              <a:rPr sz="1500" spc="20" dirty="0">
                <a:solidFill>
                  <a:srgbClr val="4D4542"/>
                </a:solidFill>
                <a:latin typeface="Arial"/>
                <a:cs typeface="Arial"/>
              </a:rPr>
              <a:t>For</a:t>
            </a:r>
            <a:r>
              <a:rPr sz="1500" spc="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4D4542"/>
                </a:solidFill>
                <a:latin typeface="Arial"/>
                <a:cs typeface="Arial"/>
              </a:rPr>
              <a:t>business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4D4542"/>
                </a:solidFill>
                <a:latin typeface="Arial"/>
                <a:cs typeface="Arial"/>
              </a:rPr>
              <a:t>development,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sales,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marketing</a:t>
            </a:r>
            <a:r>
              <a:rPr sz="1500" spc="-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and</a:t>
            </a:r>
            <a:r>
              <a:rPr sz="1500" spc="-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FM</a:t>
            </a:r>
            <a:r>
              <a:rPr sz="1500" spc="-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consultant professionals.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83076" y="6046449"/>
            <a:ext cx="66675" cy="866775"/>
            <a:chOff x="5783076" y="6046449"/>
            <a:chExt cx="66675" cy="86677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3076" y="6046449"/>
              <a:ext cx="66675" cy="666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3076" y="6313149"/>
              <a:ext cx="66675" cy="666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3076" y="6579849"/>
              <a:ext cx="66675" cy="666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3076" y="6846549"/>
              <a:ext cx="66675" cy="6667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70401" y="5909924"/>
            <a:ext cx="269113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6870">
              <a:lnSpc>
                <a:spcPct val="116700"/>
              </a:lnSpc>
              <a:spcBef>
                <a:spcPts val="100"/>
              </a:spcBef>
            </a:pPr>
            <a:r>
              <a:rPr sz="1500" spc="-30" dirty="0">
                <a:solidFill>
                  <a:srgbClr val="4D4542"/>
                </a:solidFill>
                <a:latin typeface="Arial"/>
                <a:cs typeface="Arial"/>
              </a:rPr>
              <a:t>Access</a:t>
            </a:r>
            <a:r>
              <a:rPr sz="1500" spc="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to</a:t>
            </a:r>
            <a:r>
              <a:rPr sz="1500" spc="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decision</a:t>
            </a:r>
            <a:r>
              <a:rPr sz="1500" spc="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makers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Discount</a:t>
            </a:r>
            <a:r>
              <a:rPr sz="1500" spc="2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pricing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Grow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your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credibility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Connect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with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FMs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and</a:t>
            </a:r>
            <a:r>
              <a:rPr sz="1500" spc="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leaders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94579" y="3642975"/>
            <a:ext cx="3402965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135" dirty="0">
                <a:solidFill>
                  <a:srgbClr val="584E4D"/>
                </a:solidFill>
                <a:latin typeface="Arial"/>
                <a:cs typeface="Arial"/>
              </a:rPr>
              <a:t>STARTS</a:t>
            </a:r>
            <a:r>
              <a:rPr sz="15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584E4D"/>
                </a:solidFill>
                <a:latin typeface="Arial"/>
                <a:cs typeface="Arial"/>
              </a:rPr>
              <a:t>AT*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500" b="1" spc="90" dirty="0">
                <a:solidFill>
                  <a:srgbClr val="584E4D"/>
                </a:solidFill>
                <a:latin typeface="Open Sans"/>
                <a:cs typeface="Open Sans"/>
              </a:rPr>
              <a:t>$149</a:t>
            </a:r>
            <a:r>
              <a:rPr sz="4500" spc="90" dirty="0">
                <a:solidFill>
                  <a:srgbClr val="584E4D"/>
                </a:solidFill>
                <a:latin typeface="Arial"/>
                <a:cs typeface="Arial"/>
              </a:rPr>
              <a:t>/yr</a:t>
            </a:r>
            <a:endParaRPr sz="4500">
              <a:latin typeface="Arial"/>
              <a:cs typeface="Arial"/>
            </a:endParaRPr>
          </a:p>
          <a:p>
            <a:pPr marL="12065" marR="5080" algn="ctr">
              <a:lnSpc>
                <a:spcPct val="116700"/>
              </a:lnSpc>
              <a:spcBef>
                <a:spcPts val="165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For</a:t>
            </a:r>
            <a:r>
              <a:rPr sz="1500" spc="8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facility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management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professionals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age</a:t>
            </a:r>
            <a:r>
              <a:rPr sz="1500" spc="-3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35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and</a:t>
            </a:r>
            <a:r>
              <a:rPr sz="1500" spc="-3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under.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79809" y="5665449"/>
            <a:ext cx="66675" cy="866775"/>
            <a:chOff x="9679809" y="5665449"/>
            <a:chExt cx="66675" cy="866775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9809" y="5665449"/>
              <a:ext cx="66675" cy="666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9809" y="5932149"/>
              <a:ext cx="66675" cy="666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9809" y="6198849"/>
              <a:ext cx="66675" cy="666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9809" y="6465549"/>
              <a:ext cx="66675" cy="666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867134" y="5528924"/>
            <a:ext cx="257810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Great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4D4542"/>
                </a:solidFill>
                <a:latin typeface="Arial"/>
                <a:cs typeface="Arial"/>
              </a:rPr>
              <a:t>job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opportunities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Discount</a:t>
            </a:r>
            <a:r>
              <a:rPr sz="1500" spc="2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pricing</a:t>
            </a:r>
            <a:r>
              <a:rPr sz="1500" spc="500" dirty="0">
                <a:solidFill>
                  <a:srgbClr val="4D4542"/>
                </a:solidFill>
                <a:latin typeface="Arial"/>
                <a:cs typeface="Arial"/>
              </a:rPr>
              <a:t> 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Professional</a:t>
            </a:r>
            <a:r>
              <a:rPr sz="1500" spc="14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network</a:t>
            </a:r>
            <a:r>
              <a:rPr sz="1500" spc="1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growth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Gain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confidence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as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a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FM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57287" y="2842068"/>
            <a:ext cx="15772765" cy="605790"/>
          </a:xfrm>
          <a:custGeom>
            <a:avLst/>
            <a:gdLst/>
            <a:ahLst/>
            <a:cxnLst/>
            <a:rect l="l" t="t" r="r" b="b"/>
            <a:pathLst>
              <a:path w="15772765" h="605789">
                <a:moveTo>
                  <a:pt x="3944759" y="0"/>
                </a:moveTo>
                <a:lnTo>
                  <a:pt x="0" y="0"/>
                </a:lnTo>
                <a:lnTo>
                  <a:pt x="0" y="605548"/>
                </a:lnTo>
                <a:lnTo>
                  <a:pt x="3944759" y="605548"/>
                </a:lnTo>
                <a:lnTo>
                  <a:pt x="3944759" y="0"/>
                </a:lnTo>
                <a:close/>
              </a:path>
              <a:path w="15772765" h="605789">
                <a:moveTo>
                  <a:pt x="11757431" y="0"/>
                </a:moveTo>
                <a:lnTo>
                  <a:pt x="7539291" y="0"/>
                </a:lnTo>
                <a:lnTo>
                  <a:pt x="7539291" y="605548"/>
                </a:lnTo>
                <a:lnTo>
                  <a:pt x="11757431" y="605548"/>
                </a:lnTo>
                <a:lnTo>
                  <a:pt x="11757431" y="0"/>
                </a:lnTo>
                <a:close/>
              </a:path>
              <a:path w="15772765" h="605789">
                <a:moveTo>
                  <a:pt x="15772651" y="0"/>
                </a:moveTo>
                <a:lnTo>
                  <a:pt x="15351532" y="0"/>
                </a:lnTo>
                <a:lnTo>
                  <a:pt x="15351532" y="605548"/>
                </a:lnTo>
                <a:lnTo>
                  <a:pt x="15772651" y="605548"/>
                </a:lnTo>
                <a:lnTo>
                  <a:pt x="15772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202053" y="2813938"/>
            <a:ext cx="3594735" cy="661670"/>
          </a:xfrm>
          <a:prstGeom prst="rect">
            <a:avLst/>
          </a:prstGeom>
          <a:solidFill>
            <a:srgbClr val="FF4545"/>
          </a:solidFill>
        </p:spPr>
        <p:txBody>
          <a:bodyPr vert="horz" wrap="square" lIns="0" tIns="152400" rIns="0" bIns="0" rtlCol="0">
            <a:spAutoFit/>
          </a:bodyPr>
          <a:lstStyle/>
          <a:p>
            <a:pPr marL="1118235">
              <a:lnSpc>
                <a:spcPct val="100000"/>
              </a:lnSpc>
              <a:spcBef>
                <a:spcPts val="1200"/>
              </a:spcBef>
            </a:pPr>
            <a:r>
              <a:rPr sz="2250" b="1" spc="-10" dirty="0">
                <a:solidFill>
                  <a:srgbClr val="FFFFFF"/>
                </a:solidFill>
                <a:latin typeface="Open Sans"/>
                <a:cs typeface="Open Sans"/>
              </a:rPr>
              <a:t>Associate</a:t>
            </a:r>
            <a:endParaRPr sz="2250">
              <a:latin typeface="Open Sans"/>
              <a:cs typeface="Open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024195" y="2832988"/>
            <a:ext cx="3575685" cy="614680"/>
          </a:xfrm>
          <a:prstGeom prst="rect">
            <a:avLst/>
          </a:prstGeom>
          <a:solidFill>
            <a:srgbClr val="584E4D"/>
          </a:solidFill>
        </p:spPr>
        <p:txBody>
          <a:bodyPr vert="horz" wrap="square" lIns="0" tIns="123825" rIns="0" bIns="0" rtlCol="0">
            <a:spAutoFit/>
          </a:bodyPr>
          <a:lstStyle/>
          <a:p>
            <a:pPr marL="1093470">
              <a:lnSpc>
                <a:spcPct val="100000"/>
              </a:lnSpc>
              <a:spcBef>
                <a:spcPts val="975"/>
              </a:spcBef>
            </a:pPr>
            <a:r>
              <a:rPr sz="2250" b="1" spc="-10" dirty="0">
                <a:solidFill>
                  <a:srgbClr val="FFFFFF"/>
                </a:solidFill>
                <a:latin typeface="Open Sans"/>
                <a:cs typeface="Open Sans"/>
              </a:rPr>
              <a:t>Discovery</a:t>
            </a:r>
            <a:endParaRPr sz="2250">
              <a:latin typeface="Open Sans"/>
              <a:cs typeface="Open San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369432" y="2804413"/>
            <a:ext cx="3613785" cy="5069840"/>
            <a:chOff x="1369432" y="2804413"/>
            <a:chExt cx="3613785" cy="5069840"/>
          </a:xfrm>
        </p:grpSpPr>
        <p:sp>
          <p:nvSpPr>
            <p:cNvPr id="30" name="object 30"/>
            <p:cNvSpPr/>
            <p:nvPr/>
          </p:nvSpPr>
          <p:spPr>
            <a:xfrm>
              <a:off x="1369432" y="3376054"/>
              <a:ext cx="3613785" cy="4498340"/>
            </a:xfrm>
            <a:custGeom>
              <a:avLst/>
              <a:gdLst/>
              <a:ahLst/>
              <a:cxnLst/>
              <a:rect l="l" t="t" r="r" b="b"/>
              <a:pathLst>
                <a:path w="3613785" h="4498340">
                  <a:moveTo>
                    <a:pt x="3611040" y="4497914"/>
                  </a:moveTo>
                  <a:lnTo>
                    <a:pt x="2478" y="4497914"/>
                  </a:lnTo>
                  <a:lnTo>
                    <a:pt x="0" y="4495628"/>
                  </a:lnTo>
                  <a:lnTo>
                    <a:pt x="0" y="3953"/>
                  </a:lnTo>
                  <a:lnTo>
                    <a:pt x="4286" y="0"/>
                  </a:lnTo>
                  <a:lnTo>
                    <a:pt x="3609212" y="0"/>
                  </a:lnTo>
                  <a:lnTo>
                    <a:pt x="3613546" y="3953"/>
                  </a:lnTo>
                  <a:lnTo>
                    <a:pt x="3613546" y="8785"/>
                  </a:lnTo>
                  <a:lnTo>
                    <a:pt x="9525" y="8785"/>
                  </a:lnTo>
                  <a:lnTo>
                    <a:pt x="9525" y="17571"/>
                  </a:lnTo>
                  <a:lnTo>
                    <a:pt x="19050" y="17571"/>
                  </a:lnTo>
                  <a:lnTo>
                    <a:pt x="19050" y="4482009"/>
                  </a:lnTo>
                  <a:lnTo>
                    <a:pt x="9525" y="4482009"/>
                  </a:lnTo>
                  <a:lnTo>
                    <a:pt x="9525" y="4490795"/>
                  </a:lnTo>
                  <a:lnTo>
                    <a:pt x="3613546" y="4490795"/>
                  </a:lnTo>
                  <a:lnTo>
                    <a:pt x="3613546" y="4495628"/>
                  </a:lnTo>
                  <a:lnTo>
                    <a:pt x="3611040" y="4497914"/>
                  </a:lnTo>
                  <a:close/>
                </a:path>
                <a:path w="3613785" h="4498340">
                  <a:moveTo>
                    <a:pt x="19050" y="17571"/>
                  </a:moveTo>
                  <a:lnTo>
                    <a:pt x="9525" y="17571"/>
                  </a:lnTo>
                  <a:lnTo>
                    <a:pt x="9525" y="8785"/>
                  </a:lnTo>
                  <a:lnTo>
                    <a:pt x="19050" y="8785"/>
                  </a:lnTo>
                  <a:lnTo>
                    <a:pt x="19050" y="17571"/>
                  </a:lnTo>
                  <a:close/>
                </a:path>
                <a:path w="3613785" h="4498340">
                  <a:moveTo>
                    <a:pt x="3594448" y="17571"/>
                  </a:moveTo>
                  <a:lnTo>
                    <a:pt x="19050" y="17571"/>
                  </a:lnTo>
                  <a:lnTo>
                    <a:pt x="19050" y="8785"/>
                  </a:lnTo>
                  <a:lnTo>
                    <a:pt x="3594448" y="8785"/>
                  </a:lnTo>
                  <a:lnTo>
                    <a:pt x="3594448" y="17571"/>
                  </a:lnTo>
                  <a:close/>
                </a:path>
                <a:path w="3613785" h="4498340">
                  <a:moveTo>
                    <a:pt x="3603973" y="4490795"/>
                  </a:moveTo>
                  <a:lnTo>
                    <a:pt x="3594448" y="4490795"/>
                  </a:lnTo>
                  <a:lnTo>
                    <a:pt x="3594448" y="8785"/>
                  </a:lnTo>
                  <a:lnTo>
                    <a:pt x="3603973" y="8785"/>
                  </a:lnTo>
                  <a:lnTo>
                    <a:pt x="3603973" y="17571"/>
                  </a:lnTo>
                  <a:lnTo>
                    <a:pt x="3613546" y="17571"/>
                  </a:lnTo>
                  <a:lnTo>
                    <a:pt x="3613546" y="4482009"/>
                  </a:lnTo>
                  <a:lnTo>
                    <a:pt x="3603973" y="4482009"/>
                  </a:lnTo>
                  <a:lnTo>
                    <a:pt x="3603973" y="4490795"/>
                  </a:lnTo>
                  <a:close/>
                </a:path>
                <a:path w="3613785" h="4498340">
                  <a:moveTo>
                    <a:pt x="3613498" y="17571"/>
                  </a:moveTo>
                  <a:lnTo>
                    <a:pt x="3603973" y="17571"/>
                  </a:lnTo>
                  <a:lnTo>
                    <a:pt x="3603973" y="8785"/>
                  </a:lnTo>
                  <a:lnTo>
                    <a:pt x="3613498" y="8785"/>
                  </a:lnTo>
                  <a:lnTo>
                    <a:pt x="3613498" y="17571"/>
                  </a:lnTo>
                  <a:close/>
                </a:path>
                <a:path w="3613785" h="4498340">
                  <a:moveTo>
                    <a:pt x="19050" y="4490795"/>
                  </a:moveTo>
                  <a:lnTo>
                    <a:pt x="9525" y="4490795"/>
                  </a:lnTo>
                  <a:lnTo>
                    <a:pt x="9525" y="4482009"/>
                  </a:lnTo>
                  <a:lnTo>
                    <a:pt x="19050" y="4482009"/>
                  </a:lnTo>
                  <a:lnTo>
                    <a:pt x="19050" y="4490795"/>
                  </a:lnTo>
                  <a:close/>
                </a:path>
                <a:path w="3613785" h="4498340">
                  <a:moveTo>
                    <a:pt x="3594448" y="4490795"/>
                  </a:moveTo>
                  <a:lnTo>
                    <a:pt x="19050" y="4490795"/>
                  </a:lnTo>
                  <a:lnTo>
                    <a:pt x="19050" y="4482009"/>
                  </a:lnTo>
                  <a:lnTo>
                    <a:pt x="3594448" y="4482009"/>
                  </a:lnTo>
                  <a:lnTo>
                    <a:pt x="3594448" y="4490795"/>
                  </a:lnTo>
                  <a:close/>
                </a:path>
                <a:path w="3613785" h="4498340">
                  <a:moveTo>
                    <a:pt x="3613498" y="4490795"/>
                  </a:moveTo>
                  <a:lnTo>
                    <a:pt x="3603973" y="4490795"/>
                  </a:lnTo>
                  <a:lnTo>
                    <a:pt x="3603973" y="4482009"/>
                  </a:lnTo>
                  <a:lnTo>
                    <a:pt x="3613498" y="4482009"/>
                  </a:lnTo>
                  <a:lnTo>
                    <a:pt x="3613498" y="4490795"/>
                  </a:lnTo>
                  <a:close/>
                </a:path>
              </a:pathLst>
            </a:custGeom>
            <a:solidFill>
              <a:srgbClr val="58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78957" y="2813938"/>
              <a:ext cx="3594735" cy="642620"/>
            </a:xfrm>
            <a:custGeom>
              <a:avLst/>
              <a:gdLst/>
              <a:ahLst/>
              <a:cxnLst/>
              <a:rect l="l" t="t" r="r" b="b"/>
              <a:pathLst>
                <a:path w="3594735" h="642620">
                  <a:moveTo>
                    <a:pt x="3594449" y="642461"/>
                  </a:moveTo>
                  <a:lnTo>
                    <a:pt x="0" y="642461"/>
                  </a:lnTo>
                  <a:lnTo>
                    <a:pt x="0" y="0"/>
                  </a:lnTo>
                  <a:lnTo>
                    <a:pt x="3594449" y="0"/>
                  </a:lnTo>
                  <a:lnTo>
                    <a:pt x="3594449" y="642461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69432" y="2804413"/>
              <a:ext cx="3613150" cy="661670"/>
            </a:xfrm>
            <a:custGeom>
              <a:avLst/>
              <a:gdLst/>
              <a:ahLst/>
              <a:cxnLst/>
              <a:rect l="l" t="t" r="r" b="b"/>
              <a:pathLst>
                <a:path w="3613150" h="661670">
                  <a:moveTo>
                    <a:pt x="3609213" y="661538"/>
                  </a:moveTo>
                  <a:lnTo>
                    <a:pt x="4286" y="661538"/>
                  </a:lnTo>
                  <a:lnTo>
                    <a:pt x="0" y="657225"/>
                  </a:lnTo>
                  <a:lnTo>
                    <a:pt x="0" y="4286"/>
                  </a:lnTo>
                  <a:lnTo>
                    <a:pt x="4286" y="0"/>
                  </a:lnTo>
                  <a:lnTo>
                    <a:pt x="3609213" y="0"/>
                  </a:lnTo>
                  <a:lnTo>
                    <a:pt x="3612623" y="3410"/>
                  </a:lnTo>
                  <a:lnTo>
                    <a:pt x="3612623" y="9525"/>
                  </a:lnTo>
                  <a:lnTo>
                    <a:pt x="9525" y="9525"/>
                  </a:lnTo>
                  <a:lnTo>
                    <a:pt x="9525" y="19050"/>
                  </a:lnTo>
                  <a:lnTo>
                    <a:pt x="19050" y="19050"/>
                  </a:lnTo>
                  <a:lnTo>
                    <a:pt x="19050" y="642461"/>
                  </a:lnTo>
                  <a:lnTo>
                    <a:pt x="9525" y="642461"/>
                  </a:lnTo>
                  <a:lnTo>
                    <a:pt x="9525" y="651986"/>
                  </a:lnTo>
                  <a:lnTo>
                    <a:pt x="3612623" y="651986"/>
                  </a:lnTo>
                  <a:lnTo>
                    <a:pt x="3612623" y="658107"/>
                  </a:lnTo>
                  <a:lnTo>
                    <a:pt x="3609213" y="661538"/>
                  </a:lnTo>
                  <a:close/>
                </a:path>
                <a:path w="3613150" h="661670">
                  <a:moveTo>
                    <a:pt x="19050" y="19050"/>
                  </a:move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050"/>
                  </a:lnTo>
                  <a:close/>
                </a:path>
                <a:path w="3613150" h="661670">
                  <a:moveTo>
                    <a:pt x="3594449" y="19050"/>
                  </a:moveTo>
                  <a:lnTo>
                    <a:pt x="19050" y="19050"/>
                  </a:lnTo>
                  <a:lnTo>
                    <a:pt x="19050" y="9525"/>
                  </a:lnTo>
                  <a:lnTo>
                    <a:pt x="3594449" y="9525"/>
                  </a:lnTo>
                  <a:lnTo>
                    <a:pt x="3594449" y="19050"/>
                  </a:lnTo>
                  <a:close/>
                </a:path>
                <a:path w="3613150" h="661670">
                  <a:moveTo>
                    <a:pt x="3603974" y="651986"/>
                  </a:moveTo>
                  <a:lnTo>
                    <a:pt x="3594449" y="651986"/>
                  </a:lnTo>
                  <a:lnTo>
                    <a:pt x="3594449" y="9525"/>
                  </a:lnTo>
                  <a:lnTo>
                    <a:pt x="3603974" y="9525"/>
                  </a:lnTo>
                  <a:lnTo>
                    <a:pt x="3603974" y="19050"/>
                  </a:lnTo>
                  <a:lnTo>
                    <a:pt x="3612623" y="19050"/>
                  </a:lnTo>
                  <a:lnTo>
                    <a:pt x="3612623" y="642461"/>
                  </a:lnTo>
                  <a:lnTo>
                    <a:pt x="3603974" y="642461"/>
                  </a:lnTo>
                  <a:lnTo>
                    <a:pt x="3603974" y="651986"/>
                  </a:lnTo>
                  <a:close/>
                </a:path>
                <a:path w="3613150" h="661670">
                  <a:moveTo>
                    <a:pt x="3612623" y="19050"/>
                  </a:moveTo>
                  <a:lnTo>
                    <a:pt x="3603974" y="19050"/>
                  </a:lnTo>
                  <a:lnTo>
                    <a:pt x="3603974" y="9525"/>
                  </a:lnTo>
                  <a:lnTo>
                    <a:pt x="3612623" y="9525"/>
                  </a:lnTo>
                  <a:lnTo>
                    <a:pt x="3612623" y="19050"/>
                  </a:lnTo>
                  <a:close/>
                </a:path>
                <a:path w="3613150" h="661670">
                  <a:moveTo>
                    <a:pt x="19050" y="651986"/>
                  </a:moveTo>
                  <a:lnTo>
                    <a:pt x="9525" y="651986"/>
                  </a:lnTo>
                  <a:lnTo>
                    <a:pt x="9525" y="642461"/>
                  </a:lnTo>
                  <a:lnTo>
                    <a:pt x="19050" y="642461"/>
                  </a:lnTo>
                  <a:lnTo>
                    <a:pt x="19050" y="651986"/>
                  </a:lnTo>
                  <a:close/>
                </a:path>
                <a:path w="3613150" h="661670">
                  <a:moveTo>
                    <a:pt x="3594449" y="651986"/>
                  </a:moveTo>
                  <a:lnTo>
                    <a:pt x="19050" y="651986"/>
                  </a:lnTo>
                  <a:lnTo>
                    <a:pt x="19050" y="642461"/>
                  </a:lnTo>
                  <a:lnTo>
                    <a:pt x="3594449" y="642461"/>
                  </a:lnTo>
                  <a:lnTo>
                    <a:pt x="3594449" y="651986"/>
                  </a:lnTo>
                  <a:close/>
                </a:path>
                <a:path w="3613150" h="661670">
                  <a:moveTo>
                    <a:pt x="3612623" y="651986"/>
                  </a:moveTo>
                  <a:lnTo>
                    <a:pt x="3603974" y="651986"/>
                  </a:lnTo>
                  <a:lnTo>
                    <a:pt x="3603974" y="642461"/>
                  </a:lnTo>
                  <a:lnTo>
                    <a:pt x="3612623" y="642461"/>
                  </a:lnTo>
                  <a:lnTo>
                    <a:pt x="3612623" y="651986"/>
                  </a:lnTo>
                  <a:close/>
                </a:path>
              </a:pathLst>
            </a:custGeom>
            <a:solidFill>
              <a:srgbClr val="0D3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422134" y="2944113"/>
            <a:ext cx="3441700" cy="2648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935">
              <a:lnSpc>
                <a:spcPct val="100000"/>
              </a:lnSpc>
              <a:spcBef>
                <a:spcPts val="100"/>
              </a:spcBef>
            </a:pPr>
            <a:r>
              <a:rPr sz="2250" b="1" dirty="0">
                <a:solidFill>
                  <a:srgbClr val="FFFFFF"/>
                </a:solidFill>
                <a:latin typeface="Open Sans"/>
                <a:cs typeface="Open Sans"/>
              </a:rPr>
              <a:t>FM</a:t>
            </a:r>
            <a:r>
              <a:rPr sz="2250" b="1" spc="-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50" b="1" spc="-10" dirty="0">
                <a:solidFill>
                  <a:srgbClr val="FFFFFF"/>
                </a:solidFill>
                <a:latin typeface="Open Sans"/>
                <a:cs typeface="Open Sans"/>
              </a:rPr>
              <a:t>Professional</a:t>
            </a:r>
            <a:endParaRPr sz="2250">
              <a:latin typeface="Open Sans"/>
              <a:cs typeface="Open Sans"/>
            </a:endParaRPr>
          </a:p>
          <a:p>
            <a:pPr algn="ctr">
              <a:lnSpc>
                <a:spcPct val="100000"/>
              </a:lnSpc>
              <a:spcBef>
                <a:spcPts val="2800"/>
              </a:spcBef>
            </a:pPr>
            <a:r>
              <a:rPr sz="1500" spc="-135" dirty="0">
                <a:solidFill>
                  <a:srgbClr val="584E4D"/>
                </a:solidFill>
                <a:latin typeface="Arial"/>
                <a:cs typeface="Arial"/>
              </a:rPr>
              <a:t>STARTS</a:t>
            </a:r>
            <a:r>
              <a:rPr sz="1500" spc="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584E4D"/>
                </a:solidFill>
                <a:latin typeface="Arial"/>
                <a:cs typeface="Arial"/>
              </a:rPr>
              <a:t>AT*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500" b="1" spc="90" dirty="0">
                <a:solidFill>
                  <a:srgbClr val="584E4D"/>
                </a:solidFill>
                <a:latin typeface="Open Sans"/>
                <a:cs typeface="Open Sans"/>
              </a:rPr>
              <a:t>$269</a:t>
            </a:r>
            <a:r>
              <a:rPr sz="4500" spc="90" dirty="0">
                <a:solidFill>
                  <a:srgbClr val="584E4D"/>
                </a:solidFill>
                <a:latin typeface="Arial"/>
                <a:cs typeface="Arial"/>
              </a:rPr>
              <a:t>/yr</a:t>
            </a:r>
            <a:endParaRPr sz="4500">
              <a:latin typeface="Arial"/>
              <a:cs typeface="Arial"/>
            </a:endParaRPr>
          </a:p>
          <a:p>
            <a:pPr marL="12065" marR="5080" algn="ctr">
              <a:lnSpc>
                <a:spcPct val="116700"/>
              </a:lnSpc>
              <a:spcBef>
                <a:spcPts val="165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For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facility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 practitioners and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educators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who</a:t>
            </a:r>
            <a:r>
              <a:rPr sz="1500" spc="2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work</a:t>
            </a:r>
            <a:r>
              <a:rPr sz="1500" spc="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in,</a:t>
            </a:r>
            <a:r>
              <a:rPr sz="1500" spc="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oversee</a:t>
            </a:r>
            <a:r>
              <a:rPr sz="1500" spc="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or</a:t>
            </a:r>
            <a:r>
              <a:rPr sz="1500" spc="2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teach</a:t>
            </a:r>
            <a:r>
              <a:rPr sz="1500" spc="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in</a:t>
            </a:r>
            <a:r>
              <a:rPr sz="1500" spc="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4D4542"/>
                </a:solidFill>
                <a:latin typeface="Arial"/>
                <a:cs typeface="Arial"/>
              </a:rPr>
              <a:t>the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field</a:t>
            </a:r>
            <a:r>
              <a:rPr sz="1500" spc="9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75" dirty="0">
                <a:solidFill>
                  <a:srgbClr val="4D4542"/>
                </a:solidFill>
                <a:latin typeface="Arial"/>
                <a:cs typeface="Arial"/>
              </a:rPr>
              <a:t>of</a:t>
            </a:r>
            <a:r>
              <a:rPr sz="1500" spc="9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FM.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13568" y="3310112"/>
            <a:ext cx="3566795" cy="4575175"/>
          </a:xfrm>
          <a:custGeom>
            <a:avLst/>
            <a:gdLst/>
            <a:ahLst/>
            <a:cxnLst/>
            <a:rect l="l" t="t" r="r" b="b"/>
            <a:pathLst>
              <a:path w="3566795" h="4575175">
                <a:moveTo>
                  <a:pt x="3565069" y="4574671"/>
                </a:moveTo>
                <a:lnTo>
                  <a:pt x="4234" y="4574671"/>
                </a:lnTo>
                <a:lnTo>
                  <a:pt x="0" y="4570693"/>
                </a:lnTo>
                <a:lnTo>
                  <a:pt x="0" y="4021"/>
                </a:lnTo>
                <a:lnTo>
                  <a:pt x="4234" y="0"/>
                </a:lnTo>
                <a:lnTo>
                  <a:pt x="3565069" y="0"/>
                </a:lnTo>
                <a:lnTo>
                  <a:pt x="3566532" y="1389"/>
                </a:lnTo>
                <a:lnTo>
                  <a:pt x="3566532" y="8936"/>
                </a:lnTo>
                <a:lnTo>
                  <a:pt x="9408" y="8936"/>
                </a:lnTo>
                <a:lnTo>
                  <a:pt x="9408" y="17873"/>
                </a:lnTo>
                <a:lnTo>
                  <a:pt x="18817" y="17873"/>
                </a:lnTo>
                <a:lnTo>
                  <a:pt x="18817" y="4556840"/>
                </a:lnTo>
                <a:lnTo>
                  <a:pt x="9408" y="4556840"/>
                </a:lnTo>
                <a:lnTo>
                  <a:pt x="9408" y="4565777"/>
                </a:lnTo>
                <a:lnTo>
                  <a:pt x="3566532" y="4565777"/>
                </a:lnTo>
                <a:lnTo>
                  <a:pt x="3566532" y="4573327"/>
                </a:lnTo>
                <a:lnTo>
                  <a:pt x="3565069" y="4574671"/>
                </a:lnTo>
                <a:close/>
              </a:path>
              <a:path w="3566795" h="4575175">
                <a:moveTo>
                  <a:pt x="18817" y="17873"/>
                </a:moveTo>
                <a:lnTo>
                  <a:pt x="9408" y="17873"/>
                </a:lnTo>
                <a:lnTo>
                  <a:pt x="9408" y="8936"/>
                </a:lnTo>
                <a:lnTo>
                  <a:pt x="18817" y="8936"/>
                </a:lnTo>
                <a:lnTo>
                  <a:pt x="18817" y="17873"/>
                </a:lnTo>
                <a:close/>
              </a:path>
              <a:path w="3566795" h="4575175">
                <a:moveTo>
                  <a:pt x="3550486" y="17873"/>
                </a:moveTo>
                <a:lnTo>
                  <a:pt x="18817" y="17873"/>
                </a:lnTo>
                <a:lnTo>
                  <a:pt x="18817" y="8936"/>
                </a:lnTo>
                <a:lnTo>
                  <a:pt x="3550486" y="8936"/>
                </a:lnTo>
                <a:lnTo>
                  <a:pt x="3550486" y="17873"/>
                </a:lnTo>
                <a:close/>
              </a:path>
              <a:path w="3566795" h="4575175">
                <a:moveTo>
                  <a:pt x="3559893" y="4565777"/>
                </a:moveTo>
                <a:lnTo>
                  <a:pt x="3550486" y="4565777"/>
                </a:lnTo>
                <a:lnTo>
                  <a:pt x="3550486" y="8936"/>
                </a:lnTo>
                <a:lnTo>
                  <a:pt x="3559893" y="8936"/>
                </a:lnTo>
                <a:lnTo>
                  <a:pt x="3559893" y="17873"/>
                </a:lnTo>
                <a:lnTo>
                  <a:pt x="3566532" y="17873"/>
                </a:lnTo>
                <a:lnTo>
                  <a:pt x="3566532" y="4556840"/>
                </a:lnTo>
                <a:lnTo>
                  <a:pt x="3559893" y="4556840"/>
                </a:lnTo>
                <a:lnTo>
                  <a:pt x="3559893" y="4565777"/>
                </a:lnTo>
                <a:close/>
              </a:path>
              <a:path w="3566795" h="4575175">
                <a:moveTo>
                  <a:pt x="3566532" y="17873"/>
                </a:moveTo>
                <a:lnTo>
                  <a:pt x="3559893" y="17873"/>
                </a:lnTo>
                <a:lnTo>
                  <a:pt x="3559893" y="8936"/>
                </a:lnTo>
                <a:lnTo>
                  <a:pt x="3566532" y="8936"/>
                </a:lnTo>
                <a:lnTo>
                  <a:pt x="3566532" y="17873"/>
                </a:lnTo>
                <a:close/>
              </a:path>
              <a:path w="3566795" h="4575175">
                <a:moveTo>
                  <a:pt x="18817" y="4565777"/>
                </a:moveTo>
                <a:lnTo>
                  <a:pt x="9408" y="4565777"/>
                </a:lnTo>
                <a:lnTo>
                  <a:pt x="9408" y="4556840"/>
                </a:lnTo>
                <a:lnTo>
                  <a:pt x="18817" y="4556840"/>
                </a:lnTo>
                <a:lnTo>
                  <a:pt x="18817" y="4565777"/>
                </a:lnTo>
                <a:close/>
              </a:path>
              <a:path w="3566795" h="4575175">
                <a:moveTo>
                  <a:pt x="3550486" y="4565777"/>
                </a:moveTo>
                <a:lnTo>
                  <a:pt x="18817" y="4565777"/>
                </a:lnTo>
                <a:lnTo>
                  <a:pt x="18817" y="4556840"/>
                </a:lnTo>
                <a:lnTo>
                  <a:pt x="3550486" y="4556840"/>
                </a:lnTo>
                <a:lnTo>
                  <a:pt x="3550486" y="4565777"/>
                </a:lnTo>
                <a:close/>
              </a:path>
              <a:path w="3566795" h="4575175">
                <a:moveTo>
                  <a:pt x="3566532" y="4565777"/>
                </a:moveTo>
                <a:lnTo>
                  <a:pt x="3559893" y="4565777"/>
                </a:lnTo>
                <a:lnTo>
                  <a:pt x="3559893" y="4556840"/>
                </a:lnTo>
                <a:lnTo>
                  <a:pt x="3566532" y="4556840"/>
                </a:lnTo>
                <a:lnTo>
                  <a:pt x="3566532" y="4565777"/>
                </a:lnTo>
                <a:close/>
              </a:path>
            </a:pathLst>
          </a:custGeom>
          <a:solidFill>
            <a:srgbClr val="58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098784" y="2813938"/>
            <a:ext cx="3583940" cy="642620"/>
          </a:xfrm>
          <a:prstGeom prst="rect">
            <a:avLst/>
          </a:prstGeom>
          <a:solidFill>
            <a:srgbClr val="4E8FB0"/>
          </a:solidFill>
        </p:spPr>
        <p:txBody>
          <a:bodyPr vert="horz" wrap="square" lIns="0" tIns="142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2250" b="1" dirty="0">
                <a:solidFill>
                  <a:srgbClr val="FFFFFF"/>
                </a:solidFill>
                <a:latin typeface="Open Sans"/>
                <a:cs typeface="Open Sans"/>
              </a:rPr>
              <a:t>Young </a:t>
            </a:r>
            <a:r>
              <a:rPr sz="2250" b="1" spc="-10" dirty="0">
                <a:solidFill>
                  <a:srgbClr val="FFFFFF"/>
                </a:solidFill>
                <a:latin typeface="Open Sans"/>
                <a:cs typeface="Open Sans"/>
              </a:rPr>
              <a:t>Professional</a:t>
            </a:r>
            <a:endParaRPr sz="2250">
              <a:latin typeface="Open Sans"/>
              <a:cs typeface="Open San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014720" y="3409829"/>
            <a:ext cx="3594735" cy="4469130"/>
            <a:chOff x="13014720" y="3409829"/>
            <a:chExt cx="3594735" cy="4469130"/>
          </a:xfrm>
        </p:grpSpPr>
        <p:sp>
          <p:nvSpPr>
            <p:cNvPr id="37" name="object 37"/>
            <p:cNvSpPr/>
            <p:nvPr/>
          </p:nvSpPr>
          <p:spPr>
            <a:xfrm>
              <a:off x="13014718" y="3409835"/>
              <a:ext cx="3594735" cy="4469130"/>
            </a:xfrm>
            <a:custGeom>
              <a:avLst/>
              <a:gdLst/>
              <a:ahLst/>
              <a:cxnLst/>
              <a:rect l="l" t="t" r="r" b="b"/>
              <a:pathLst>
                <a:path w="3594734" h="4469130">
                  <a:moveTo>
                    <a:pt x="3594493" y="3810"/>
                  </a:moveTo>
                  <a:lnTo>
                    <a:pt x="3592271" y="3810"/>
                  </a:lnTo>
                  <a:lnTo>
                    <a:pt x="3592271" y="0"/>
                  </a:lnTo>
                  <a:lnTo>
                    <a:pt x="3575494" y="0"/>
                  </a:lnTo>
                  <a:lnTo>
                    <a:pt x="3575494" y="4464050"/>
                  </a:lnTo>
                  <a:lnTo>
                    <a:pt x="9474" y="4464050"/>
                  </a:lnTo>
                  <a:lnTo>
                    <a:pt x="9474" y="4463834"/>
                  </a:lnTo>
                  <a:lnTo>
                    <a:pt x="18948" y="4463834"/>
                  </a:lnTo>
                  <a:lnTo>
                    <a:pt x="3575494" y="4463834"/>
                  </a:lnTo>
                  <a:lnTo>
                    <a:pt x="3575494" y="4455096"/>
                  </a:lnTo>
                  <a:lnTo>
                    <a:pt x="18948" y="4455096"/>
                  </a:lnTo>
                  <a:lnTo>
                    <a:pt x="18948" y="17780"/>
                  </a:lnTo>
                  <a:lnTo>
                    <a:pt x="9474" y="17780"/>
                  </a:lnTo>
                  <a:lnTo>
                    <a:pt x="9474" y="17475"/>
                  </a:lnTo>
                  <a:lnTo>
                    <a:pt x="18948" y="17475"/>
                  </a:lnTo>
                  <a:lnTo>
                    <a:pt x="3575494" y="17475"/>
                  </a:lnTo>
                  <a:lnTo>
                    <a:pt x="3575494" y="0"/>
                  </a:lnTo>
                  <a:lnTo>
                    <a:pt x="2197" y="0"/>
                  </a:lnTo>
                  <a:lnTo>
                    <a:pt x="2197" y="3810"/>
                  </a:lnTo>
                  <a:lnTo>
                    <a:pt x="0" y="3810"/>
                  </a:lnTo>
                  <a:lnTo>
                    <a:pt x="0" y="4469130"/>
                  </a:lnTo>
                  <a:lnTo>
                    <a:pt x="3594493" y="4469130"/>
                  </a:lnTo>
                  <a:lnTo>
                    <a:pt x="3594493" y="4464050"/>
                  </a:lnTo>
                  <a:lnTo>
                    <a:pt x="3584968" y="4464050"/>
                  </a:lnTo>
                  <a:lnTo>
                    <a:pt x="3584968" y="4463834"/>
                  </a:lnTo>
                  <a:lnTo>
                    <a:pt x="3594443" y="4463834"/>
                  </a:lnTo>
                  <a:lnTo>
                    <a:pt x="3594443" y="4455160"/>
                  </a:lnTo>
                  <a:lnTo>
                    <a:pt x="3594493" y="17780"/>
                  </a:lnTo>
                  <a:lnTo>
                    <a:pt x="3584968" y="17780"/>
                  </a:lnTo>
                  <a:lnTo>
                    <a:pt x="3584968" y="17475"/>
                  </a:lnTo>
                  <a:lnTo>
                    <a:pt x="3594443" y="17475"/>
                  </a:lnTo>
                  <a:lnTo>
                    <a:pt x="3594443" y="8890"/>
                  </a:lnTo>
                  <a:lnTo>
                    <a:pt x="3594493" y="3810"/>
                  </a:lnTo>
                  <a:close/>
                </a:path>
              </a:pathLst>
            </a:custGeom>
            <a:solidFill>
              <a:srgbClr val="58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3052" y="5820282"/>
              <a:ext cx="66675" cy="6667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3052" y="6086982"/>
              <a:ext cx="66675" cy="6667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3052" y="6353682"/>
              <a:ext cx="66675" cy="6667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3193746" y="3759707"/>
            <a:ext cx="3227070" cy="274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4500" b="1" spc="105" dirty="0">
                <a:solidFill>
                  <a:srgbClr val="584E4D"/>
                </a:solidFill>
                <a:latin typeface="Open Sans"/>
                <a:cs typeface="Open Sans"/>
              </a:rPr>
              <a:t>$49</a:t>
            </a:r>
            <a:r>
              <a:rPr sz="4500" spc="105" dirty="0">
                <a:solidFill>
                  <a:srgbClr val="584E4D"/>
                </a:solidFill>
                <a:latin typeface="Arial"/>
                <a:cs typeface="Arial"/>
              </a:rPr>
              <a:t>/yr</a:t>
            </a:r>
            <a:endParaRPr sz="4500">
              <a:latin typeface="Arial"/>
              <a:cs typeface="Arial"/>
            </a:endParaRPr>
          </a:p>
          <a:p>
            <a:pPr marR="5080" algn="ctr">
              <a:lnSpc>
                <a:spcPct val="116700"/>
              </a:lnSpc>
              <a:spcBef>
                <a:spcPts val="1650"/>
              </a:spcBef>
            </a:pP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Limited</a:t>
            </a:r>
            <a:r>
              <a:rPr sz="1500" spc="9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membership</a:t>
            </a:r>
            <a:r>
              <a:rPr sz="1500" spc="9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for</a:t>
            </a:r>
            <a:r>
              <a:rPr sz="1500" spc="9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those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interested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 in</a:t>
            </a:r>
            <a:r>
              <a:rPr sz="1500" spc="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facility</a:t>
            </a:r>
            <a:r>
              <a:rPr sz="1500" spc="6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management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4D4542"/>
                </a:solidFill>
                <a:latin typeface="Arial"/>
                <a:cs typeface="Arial"/>
              </a:rPr>
              <a:t>or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who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work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D4542"/>
                </a:solidFill>
                <a:latin typeface="Arial"/>
                <a:cs typeface="Arial"/>
              </a:rPr>
              <a:t>in</a:t>
            </a:r>
            <a:r>
              <a:rPr sz="1500" spc="-2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75" dirty="0">
                <a:solidFill>
                  <a:srgbClr val="4D4542"/>
                </a:solidFill>
                <a:latin typeface="Arial"/>
                <a:cs typeface="Arial"/>
              </a:rPr>
              <a:t>other</a:t>
            </a:r>
            <a:r>
              <a:rPr sz="1500" spc="-2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542"/>
                </a:solidFill>
                <a:latin typeface="Arial"/>
                <a:cs typeface="Arial"/>
              </a:rPr>
              <a:t>professions.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00">
              <a:latin typeface="Arial"/>
              <a:cs typeface="Arial"/>
            </a:endParaRPr>
          </a:p>
          <a:p>
            <a:pPr marL="598805" marR="269240">
              <a:lnSpc>
                <a:spcPct val="116700"/>
              </a:lnSpc>
            </a:pP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Intro</a:t>
            </a:r>
            <a:r>
              <a:rPr sz="1500" spc="-3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D4542"/>
                </a:solidFill>
                <a:latin typeface="Arial"/>
                <a:cs typeface="Arial"/>
              </a:rPr>
              <a:t>to</a:t>
            </a:r>
            <a:r>
              <a:rPr sz="1500" spc="-3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65" dirty="0">
                <a:solidFill>
                  <a:srgbClr val="4D4542"/>
                </a:solidFill>
                <a:latin typeface="Arial"/>
                <a:cs typeface="Arial"/>
              </a:rPr>
              <a:t>the</a:t>
            </a:r>
            <a:r>
              <a:rPr sz="1500" spc="-3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FM</a:t>
            </a:r>
            <a:r>
              <a:rPr sz="1500" spc="-3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industry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Latest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news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D4542"/>
                </a:solidFill>
                <a:latin typeface="Arial"/>
                <a:cs typeface="Arial"/>
              </a:rPr>
              <a:t>and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 info </a:t>
            </a:r>
            <a:r>
              <a:rPr sz="1500" dirty="0">
                <a:solidFill>
                  <a:srgbClr val="4D4542"/>
                </a:solidFill>
                <a:latin typeface="Arial"/>
                <a:cs typeface="Arial"/>
              </a:rPr>
              <a:t>Limited</a:t>
            </a:r>
            <a:r>
              <a:rPr sz="1500" spc="15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4D4542"/>
                </a:solidFill>
                <a:latin typeface="Arial"/>
                <a:cs typeface="Arial"/>
              </a:rPr>
              <a:t>member</a:t>
            </a:r>
            <a:r>
              <a:rPr sz="1500" spc="150" dirty="0">
                <a:solidFill>
                  <a:srgbClr val="4D4542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4D4542"/>
                </a:solidFill>
                <a:latin typeface="Arial"/>
                <a:cs typeface="Arial"/>
              </a:rPr>
              <a:t>benefits^</a:t>
            </a:r>
            <a:endParaRPr sz="15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414012" y="6788657"/>
            <a:ext cx="27870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4545"/>
                </a:solidFill>
                <a:latin typeface="Arial"/>
                <a:cs typeface="Arial"/>
              </a:rPr>
              <a:t>Available</a:t>
            </a:r>
            <a:r>
              <a:rPr sz="1500" spc="40" dirty="0">
                <a:solidFill>
                  <a:srgbClr val="FF4545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FF4545"/>
                </a:solidFill>
                <a:latin typeface="Arial"/>
                <a:cs typeface="Arial"/>
              </a:rPr>
              <a:t>to</a:t>
            </a:r>
            <a:r>
              <a:rPr sz="1500" spc="40" dirty="0">
                <a:solidFill>
                  <a:srgbClr val="FF454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4545"/>
                </a:solidFill>
                <a:latin typeface="Arial"/>
                <a:cs typeface="Arial"/>
              </a:rPr>
              <a:t>new</a:t>
            </a:r>
            <a:r>
              <a:rPr sz="1500" spc="40" dirty="0">
                <a:solidFill>
                  <a:srgbClr val="FF4545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4545"/>
                </a:solidFill>
                <a:latin typeface="Arial"/>
                <a:cs typeface="Arial"/>
              </a:rPr>
              <a:t>members</a:t>
            </a:r>
            <a:r>
              <a:rPr sz="1500" spc="40" dirty="0">
                <a:solidFill>
                  <a:srgbClr val="FF4545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4545"/>
                </a:solidFill>
                <a:latin typeface="Arial"/>
                <a:cs typeface="Arial"/>
              </a:rPr>
              <a:t>only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32985" y="8627289"/>
            <a:ext cx="90570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35" dirty="0">
                <a:solidFill>
                  <a:srgbClr val="584E4D"/>
                </a:solidFill>
                <a:latin typeface="Arial"/>
                <a:cs typeface="Arial"/>
              </a:rPr>
              <a:t>*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Full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first-</a:t>
            </a:r>
            <a:r>
              <a:rPr sz="1500" spc="70" dirty="0">
                <a:solidFill>
                  <a:srgbClr val="584E4D"/>
                </a:solidFill>
                <a:latin typeface="Arial"/>
                <a:cs typeface="Arial"/>
              </a:rPr>
              <a:t>time</a:t>
            </a:r>
            <a:r>
              <a:rPr sz="15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584E4D"/>
                </a:solidFill>
                <a:latin typeface="Arial"/>
                <a:cs typeface="Arial"/>
              </a:rPr>
              <a:t>members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584E4D"/>
                </a:solidFill>
                <a:latin typeface="Arial"/>
                <a:cs typeface="Arial"/>
              </a:rPr>
              <a:t>must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584E4D"/>
                </a:solidFill>
                <a:latin typeface="Arial"/>
                <a:cs typeface="Arial"/>
              </a:rPr>
              <a:t>join</a:t>
            </a:r>
            <a:r>
              <a:rPr sz="15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a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chapter,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council</a:t>
            </a:r>
            <a:r>
              <a:rPr sz="15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584E4D"/>
                </a:solidFill>
                <a:latin typeface="Arial"/>
                <a:cs typeface="Arial"/>
              </a:rPr>
              <a:t>or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584E4D"/>
                </a:solidFill>
                <a:latin typeface="Arial"/>
                <a:cs typeface="Arial"/>
              </a:rPr>
              <a:t>community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584E4D"/>
                </a:solidFill>
                <a:latin typeface="Arial"/>
                <a:cs typeface="Arial"/>
              </a:rPr>
              <a:t>for</a:t>
            </a:r>
            <a:r>
              <a:rPr sz="15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584E4D"/>
                </a:solidFill>
                <a:latin typeface="Arial"/>
                <a:cs typeface="Arial"/>
              </a:rPr>
              <a:t>their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584E4D"/>
                </a:solidFill>
                <a:latin typeface="Arial"/>
                <a:cs typeface="Arial"/>
              </a:rPr>
              <a:t>first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year</a:t>
            </a:r>
            <a:r>
              <a:rPr sz="15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75" dirty="0">
                <a:solidFill>
                  <a:srgbClr val="584E4D"/>
                </a:solidFill>
                <a:latin typeface="Arial"/>
                <a:cs typeface="Arial"/>
              </a:rPr>
              <a:t>of</a:t>
            </a:r>
            <a:r>
              <a:rPr sz="150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584E4D"/>
                </a:solidFill>
                <a:latin typeface="Arial"/>
                <a:cs typeface="Arial"/>
              </a:rPr>
              <a:t>membership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150" dirty="0">
                <a:solidFill>
                  <a:srgbClr val="584E4D"/>
                </a:solidFill>
                <a:latin typeface="Arial"/>
                <a:cs typeface="Arial"/>
              </a:rPr>
              <a:t>^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 Discovery </a:t>
            </a:r>
            <a:r>
              <a:rPr sz="1500" spc="60" dirty="0">
                <a:solidFill>
                  <a:srgbClr val="584E4D"/>
                </a:solidFill>
                <a:latin typeface="Arial"/>
                <a:cs typeface="Arial"/>
              </a:rPr>
              <a:t>members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 have </a:t>
            </a:r>
            <a:r>
              <a:rPr sz="1500" spc="-20" dirty="0">
                <a:solidFill>
                  <a:srgbClr val="584E4D"/>
                </a:solidFill>
                <a:latin typeface="Arial"/>
                <a:cs typeface="Arial"/>
              </a:rPr>
              <a:t>access</a:t>
            </a:r>
            <a:r>
              <a:rPr sz="1500" spc="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584E4D"/>
                </a:solidFill>
                <a:latin typeface="Arial"/>
                <a:cs typeface="Arial"/>
              </a:rPr>
              <a:t>limited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584E4D"/>
                </a:solidFill>
                <a:latin typeface="Arial"/>
                <a:cs typeface="Arial"/>
              </a:rPr>
              <a:t>membership</a:t>
            </a:r>
            <a:r>
              <a:rPr sz="150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584E4D"/>
                </a:solidFill>
                <a:latin typeface="Arial"/>
                <a:cs typeface="Arial"/>
              </a:rPr>
              <a:t>benefits.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2899" y="2025951"/>
            <a:ext cx="289306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0D3345"/>
                </a:solidFill>
                <a:latin typeface="Open Sans"/>
                <a:cs typeface="Open Sans"/>
              </a:rPr>
              <a:t>Full</a:t>
            </a:r>
            <a:r>
              <a:rPr sz="2700" b="1" spc="-5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700" b="1" spc="-10" dirty="0">
                <a:solidFill>
                  <a:srgbClr val="0D3345"/>
                </a:solidFill>
                <a:latin typeface="Open Sans"/>
                <a:cs typeface="Open Sans"/>
              </a:rPr>
              <a:t>Membership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974142" y="2021936"/>
            <a:ext cx="35782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FF4545"/>
                </a:solidFill>
                <a:latin typeface="Open Sans"/>
                <a:cs typeface="Open Sans"/>
              </a:rPr>
              <a:t>Limited</a:t>
            </a:r>
            <a:r>
              <a:rPr sz="2700" b="1" spc="-105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2700" b="1" spc="-10" dirty="0">
                <a:solidFill>
                  <a:srgbClr val="FF4545"/>
                </a:solidFill>
                <a:latin typeface="Open Sans"/>
                <a:cs typeface="Open Sans"/>
              </a:rPr>
              <a:t>Membership</a:t>
            </a:r>
            <a:endParaRPr sz="2700">
              <a:latin typeface="Open Sans"/>
              <a:cs typeface="Open San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47" name="object 47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51" name="object 51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55" name="object 55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59" name="object 59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Questions?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4" name="object 4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8" name="object 8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12" name="object 12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16" name="object 16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0" y="1510111"/>
            <a:ext cx="18288000" cy="7267575"/>
            <a:chOff x="0" y="1510111"/>
            <a:chExt cx="18288000" cy="7267575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58308" y="5701110"/>
              <a:ext cx="2329691" cy="30724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6774" y="1510111"/>
              <a:ext cx="14382748" cy="72675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7382903"/>
              <a:ext cx="2966034" cy="76225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672638" y="9155124"/>
            <a:ext cx="303530" cy="407670"/>
            <a:chOff x="4672638" y="9155124"/>
            <a:chExt cx="303530" cy="407670"/>
          </a:xfrm>
        </p:grpSpPr>
        <p:sp>
          <p:nvSpPr>
            <p:cNvPr id="32" name="object 32"/>
            <p:cNvSpPr/>
            <p:nvPr/>
          </p:nvSpPr>
          <p:spPr>
            <a:xfrm>
              <a:off x="4672635" y="9155124"/>
              <a:ext cx="282575" cy="407670"/>
            </a:xfrm>
            <a:custGeom>
              <a:avLst/>
              <a:gdLst/>
              <a:ahLst/>
              <a:cxnLst/>
              <a:rect l="l" t="t" r="r" b="b"/>
              <a:pathLst>
                <a:path w="282575" h="407670">
                  <a:moveTo>
                    <a:pt x="131318" y="100139"/>
                  </a:moveTo>
                  <a:lnTo>
                    <a:pt x="131267" y="96647"/>
                  </a:lnTo>
                  <a:lnTo>
                    <a:pt x="130162" y="19786"/>
                  </a:lnTo>
                  <a:lnTo>
                    <a:pt x="130162" y="13970"/>
                  </a:lnTo>
                  <a:lnTo>
                    <a:pt x="104825" y="0"/>
                  </a:lnTo>
                  <a:lnTo>
                    <a:pt x="97917" y="2324"/>
                  </a:lnTo>
                  <a:lnTo>
                    <a:pt x="98132" y="19786"/>
                  </a:lnTo>
                  <a:lnTo>
                    <a:pt x="98780" y="57645"/>
                  </a:lnTo>
                  <a:lnTo>
                    <a:pt x="99860" y="96647"/>
                  </a:lnTo>
                  <a:lnTo>
                    <a:pt x="101358" y="116446"/>
                  </a:lnTo>
                  <a:lnTo>
                    <a:pt x="105105" y="117970"/>
                  </a:lnTo>
                  <a:lnTo>
                    <a:pt x="111442" y="116446"/>
                  </a:lnTo>
                  <a:lnTo>
                    <a:pt x="118211" y="113169"/>
                  </a:lnTo>
                  <a:lnTo>
                    <a:pt x="123253" y="109448"/>
                  </a:lnTo>
                  <a:lnTo>
                    <a:pt x="127863" y="104800"/>
                  </a:lnTo>
                  <a:lnTo>
                    <a:pt x="131318" y="100139"/>
                  </a:lnTo>
                  <a:close/>
                </a:path>
                <a:path w="282575" h="407670">
                  <a:moveTo>
                    <a:pt x="282206" y="380784"/>
                  </a:moveTo>
                  <a:lnTo>
                    <a:pt x="188912" y="307416"/>
                  </a:lnTo>
                  <a:lnTo>
                    <a:pt x="184315" y="309791"/>
                  </a:lnTo>
                  <a:lnTo>
                    <a:pt x="172923" y="313245"/>
                  </a:lnTo>
                  <a:lnTo>
                    <a:pt x="125539" y="271208"/>
                  </a:lnTo>
                  <a:lnTo>
                    <a:pt x="101803" y="227076"/>
                  </a:lnTo>
                  <a:lnTo>
                    <a:pt x="81292" y="187299"/>
                  </a:lnTo>
                  <a:lnTo>
                    <a:pt x="69253" y="150647"/>
                  </a:lnTo>
                  <a:lnTo>
                    <a:pt x="74028" y="134150"/>
                  </a:lnTo>
                  <a:lnTo>
                    <a:pt x="90995" y="119938"/>
                  </a:lnTo>
                  <a:lnTo>
                    <a:pt x="87541" y="2324"/>
                  </a:lnTo>
                  <a:lnTo>
                    <a:pt x="73698" y="3759"/>
                  </a:lnTo>
                  <a:lnTo>
                    <a:pt x="43332" y="12954"/>
                  </a:lnTo>
                  <a:lnTo>
                    <a:pt x="13195" y="37211"/>
                  </a:lnTo>
                  <a:lnTo>
                    <a:pt x="0" y="83832"/>
                  </a:lnTo>
                  <a:lnTo>
                    <a:pt x="3594" y="142011"/>
                  </a:lnTo>
                  <a:lnTo>
                    <a:pt x="12382" y="194614"/>
                  </a:lnTo>
                  <a:lnTo>
                    <a:pt x="25920" y="239572"/>
                  </a:lnTo>
                  <a:lnTo>
                    <a:pt x="43776" y="274815"/>
                  </a:lnTo>
                  <a:lnTo>
                    <a:pt x="93408" y="341668"/>
                  </a:lnTo>
                  <a:lnTo>
                    <a:pt x="129273" y="376770"/>
                  </a:lnTo>
                  <a:lnTo>
                    <a:pt x="170459" y="401586"/>
                  </a:lnTo>
                  <a:lnTo>
                    <a:pt x="215404" y="407568"/>
                  </a:lnTo>
                  <a:lnTo>
                    <a:pt x="221792" y="406006"/>
                  </a:lnTo>
                  <a:lnTo>
                    <a:pt x="238010" y="401167"/>
                  </a:lnTo>
                  <a:lnTo>
                    <a:pt x="259626" y="392836"/>
                  </a:lnTo>
                  <a:lnTo>
                    <a:pt x="282206" y="380784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69306" y="9439253"/>
              <a:ext cx="106278" cy="90837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8334124" y="9196002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lnTo>
                  <a:pt x="147886" y="376222"/>
                </a:lnTo>
                <a:lnTo>
                  <a:pt x="108034" y="362309"/>
                </a:lnTo>
                <a:lnTo>
                  <a:pt x="72247" y="339887"/>
                </a:lnTo>
                <a:lnTo>
                  <a:pt x="41825" y="309583"/>
                </a:lnTo>
                <a:lnTo>
                  <a:pt x="10657" y="253645"/>
                </a:lnTo>
                <a:lnTo>
                  <a:pt x="0" y="190500"/>
                </a:lnTo>
                <a:lnTo>
                  <a:pt x="2689" y="158230"/>
                </a:lnTo>
                <a:lnTo>
                  <a:pt x="23752" y="98280"/>
                </a:lnTo>
                <a:lnTo>
                  <a:pt x="72247" y="41112"/>
                </a:lnTo>
                <a:lnTo>
                  <a:pt x="108034" y="18690"/>
                </a:lnTo>
                <a:lnTo>
                  <a:pt x="147886" y="4777"/>
                </a:lnTo>
                <a:lnTo>
                  <a:pt x="190500" y="0"/>
                </a:lnTo>
                <a:lnTo>
                  <a:pt x="233107" y="4777"/>
                </a:lnTo>
                <a:lnTo>
                  <a:pt x="270828" y="17949"/>
                </a:lnTo>
                <a:lnTo>
                  <a:pt x="182033" y="17949"/>
                </a:lnTo>
                <a:lnTo>
                  <a:pt x="170720" y="23537"/>
                </a:lnTo>
                <a:lnTo>
                  <a:pt x="142959" y="23537"/>
                </a:lnTo>
                <a:lnTo>
                  <a:pt x="120221" y="31761"/>
                </a:lnTo>
                <a:lnTo>
                  <a:pt x="98989" y="43010"/>
                </a:lnTo>
                <a:lnTo>
                  <a:pt x="79237" y="57321"/>
                </a:lnTo>
                <a:lnTo>
                  <a:pt x="61595" y="74379"/>
                </a:lnTo>
                <a:lnTo>
                  <a:pt x="71905" y="79355"/>
                </a:lnTo>
                <a:lnTo>
                  <a:pt x="82930" y="83862"/>
                </a:lnTo>
                <a:lnTo>
                  <a:pt x="94227" y="87757"/>
                </a:lnTo>
                <a:lnTo>
                  <a:pt x="50630" y="87757"/>
                </a:lnTo>
                <a:lnTo>
                  <a:pt x="37016" y="109327"/>
                </a:lnTo>
                <a:lnTo>
                  <a:pt x="26839" y="132402"/>
                </a:lnTo>
                <a:lnTo>
                  <a:pt x="20186" y="156723"/>
                </a:lnTo>
                <a:lnTo>
                  <a:pt x="17150" y="181991"/>
                </a:lnTo>
                <a:lnTo>
                  <a:pt x="380290" y="181991"/>
                </a:lnTo>
                <a:lnTo>
                  <a:pt x="381000" y="190500"/>
                </a:lnTo>
                <a:lnTo>
                  <a:pt x="380294" y="198966"/>
                </a:lnTo>
                <a:lnTo>
                  <a:pt x="17144" y="198966"/>
                </a:lnTo>
                <a:lnTo>
                  <a:pt x="20186" y="224276"/>
                </a:lnTo>
                <a:lnTo>
                  <a:pt x="26839" y="248597"/>
                </a:lnTo>
                <a:lnTo>
                  <a:pt x="37016" y="271672"/>
                </a:lnTo>
                <a:lnTo>
                  <a:pt x="50544" y="293106"/>
                </a:lnTo>
                <a:lnTo>
                  <a:pt x="50630" y="293243"/>
                </a:lnTo>
                <a:lnTo>
                  <a:pt x="94203" y="293243"/>
                </a:lnTo>
                <a:lnTo>
                  <a:pt x="82904" y="297137"/>
                </a:lnTo>
                <a:lnTo>
                  <a:pt x="71869" y="301644"/>
                </a:lnTo>
                <a:lnTo>
                  <a:pt x="61552" y="306620"/>
                </a:lnTo>
                <a:lnTo>
                  <a:pt x="79218" y="323678"/>
                </a:lnTo>
                <a:lnTo>
                  <a:pt x="98869" y="337931"/>
                </a:lnTo>
                <a:lnTo>
                  <a:pt x="120202" y="349238"/>
                </a:lnTo>
                <a:lnTo>
                  <a:pt x="142917" y="357462"/>
                </a:lnTo>
                <a:lnTo>
                  <a:pt x="170713" y="357462"/>
                </a:lnTo>
                <a:lnTo>
                  <a:pt x="182033" y="363050"/>
                </a:lnTo>
                <a:lnTo>
                  <a:pt x="270843" y="363050"/>
                </a:lnTo>
                <a:lnTo>
                  <a:pt x="233113" y="376222"/>
                </a:lnTo>
                <a:lnTo>
                  <a:pt x="190500" y="381000"/>
                </a:lnTo>
                <a:close/>
              </a:path>
              <a:path w="381000" h="381000">
                <a:moveTo>
                  <a:pt x="198966" y="101473"/>
                </a:moveTo>
                <a:lnTo>
                  <a:pt x="182033" y="101473"/>
                </a:lnTo>
                <a:lnTo>
                  <a:pt x="182033" y="17949"/>
                </a:lnTo>
                <a:lnTo>
                  <a:pt x="198966" y="17949"/>
                </a:lnTo>
                <a:lnTo>
                  <a:pt x="198966" y="101473"/>
                </a:lnTo>
                <a:close/>
              </a:path>
              <a:path w="381000" h="381000">
                <a:moveTo>
                  <a:pt x="298851" y="101473"/>
                </a:moveTo>
                <a:lnTo>
                  <a:pt x="198966" y="101473"/>
                </a:lnTo>
                <a:lnTo>
                  <a:pt x="214076" y="100816"/>
                </a:lnTo>
                <a:lnTo>
                  <a:pt x="228880" y="99552"/>
                </a:lnTo>
                <a:lnTo>
                  <a:pt x="243311" y="97692"/>
                </a:lnTo>
                <a:lnTo>
                  <a:pt x="257302" y="95250"/>
                </a:lnTo>
                <a:lnTo>
                  <a:pt x="246043" y="66276"/>
                </a:lnTo>
                <a:lnTo>
                  <a:pt x="232230" y="43010"/>
                </a:lnTo>
                <a:lnTo>
                  <a:pt x="216368" y="26539"/>
                </a:lnTo>
                <a:lnTo>
                  <a:pt x="198966" y="17949"/>
                </a:lnTo>
                <a:lnTo>
                  <a:pt x="270828" y="17949"/>
                </a:lnTo>
                <a:lnTo>
                  <a:pt x="272950" y="18690"/>
                </a:lnTo>
                <a:lnTo>
                  <a:pt x="280689" y="23537"/>
                </a:lnTo>
                <a:lnTo>
                  <a:pt x="238082" y="23537"/>
                </a:lnTo>
                <a:lnTo>
                  <a:pt x="248757" y="36891"/>
                </a:lnTo>
                <a:lnTo>
                  <a:pt x="258403" y="52805"/>
                </a:lnTo>
                <a:lnTo>
                  <a:pt x="266893" y="71061"/>
                </a:lnTo>
                <a:lnTo>
                  <a:pt x="274108" y="91440"/>
                </a:lnTo>
                <a:lnTo>
                  <a:pt x="323032" y="91440"/>
                </a:lnTo>
                <a:lnTo>
                  <a:pt x="318671" y="93629"/>
                </a:lnTo>
                <a:lnTo>
                  <a:pt x="306102" y="98922"/>
                </a:lnTo>
                <a:lnTo>
                  <a:pt x="298851" y="101473"/>
                </a:lnTo>
                <a:close/>
              </a:path>
              <a:path w="381000" h="381000">
                <a:moveTo>
                  <a:pt x="125179" y="91440"/>
                </a:moveTo>
                <a:lnTo>
                  <a:pt x="106934" y="91440"/>
                </a:lnTo>
                <a:lnTo>
                  <a:pt x="114020" y="71416"/>
                </a:lnTo>
                <a:lnTo>
                  <a:pt x="114146" y="71061"/>
                </a:lnTo>
                <a:lnTo>
                  <a:pt x="122629" y="52805"/>
                </a:lnTo>
                <a:lnTo>
                  <a:pt x="132270" y="36891"/>
                </a:lnTo>
                <a:lnTo>
                  <a:pt x="142959" y="23537"/>
                </a:lnTo>
                <a:lnTo>
                  <a:pt x="170720" y="23537"/>
                </a:lnTo>
                <a:lnTo>
                  <a:pt x="164643" y="26539"/>
                </a:lnTo>
                <a:lnTo>
                  <a:pt x="148785" y="43010"/>
                </a:lnTo>
                <a:lnTo>
                  <a:pt x="134966" y="66276"/>
                </a:lnTo>
                <a:lnTo>
                  <a:pt x="125179" y="91440"/>
                </a:lnTo>
                <a:close/>
              </a:path>
              <a:path w="381000" h="381000">
                <a:moveTo>
                  <a:pt x="323032" y="91440"/>
                </a:moveTo>
                <a:lnTo>
                  <a:pt x="274108" y="91440"/>
                </a:lnTo>
                <a:lnTo>
                  <a:pt x="286401" y="87893"/>
                </a:lnTo>
                <a:lnTo>
                  <a:pt x="298095" y="83862"/>
                </a:lnTo>
                <a:lnTo>
                  <a:pt x="309130" y="79355"/>
                </a:lnTo>
                <a:lnTo>
                  <a:pt x="319447" y="74379"/>
                </a:lnTo>
                <a:lnTo>
                  <a:pt x="301781" y="57321"/>
                </a:lnTo>
                <a:lnTo>
                  <a:pt x="282020" y="43010"/>
                </a:lnTo>
                <a:lnTo>
                  <a:pt x="260797" y="31761"/>
                </a:lnTo>
                <a:lnTo>
                  <a:pt x="238082" y="23537"/>
                </a:lnTo>
                <a:lnTo>
                  <a:pt x="280689" y="23537"/>
                </a:lnTo>
                <a:lnTo>
                  <a:pt x="308724" y="41112"/>
                </a:lnTo>
                <a:lnTo>
                  <a:pt x="339132" y="71416"/>
                </a:lnTo>
                <a:lnTo>
                  <a:pt x="350149" y="87757"/>
                </a:lnTo>
                <a:lnTo>
                  <a:pt x="330369" y="87757"/>
                </a:lnTo>
                <a:lnTo>
                  <a:pt x="323032" y="91440"/>
                </a:lnTo>
                <a:close/>
              </a:path>
              <a:path w="381000" h="381000">
                <a:moveTo>
                  <a:pt x="110153" y="181991"/>
                </a:moveTo>
                <a:lnTo>
                  <a:pt x="93220" y="181991"/>
                </a:lnTo>
                <a:lnTo>
                  <a:pt x="94097" y="163412"/>
                </a:lnTo>
                <a:lnTo>
                  <a:pt x="94148" y="162340"/>
                </a:lnTo>
                <a:lnTo>
                  <a:pt x="96022" y="143330"/>
                </a:lnTo>
                <a:lnTo>
                  <a:pt x="98802" y="125097"/>
                </a:lnTo>
                <a:lnTo>
                  <a:pt x="102446" y="107738"/>
                </a:lnTo>
                <a:lnTo>
                  <a:pt x="88331" y="103628"/>
                </a:lnTo>
                <a:lnTo>
                  <a:pt x="74935" y="98922"/>
                </a:lnTo>
                <a:lnTo>
                  <a:pt x="62340" y="93629"/>
                </a:lnTo>
                <a:lnTo>
                  <a:pt x="50630" y="87757"/>
                </a:lnTo>
                <a:lnTo>
                  <a:pt x="94227" y="87757"/>
                </a:lnTo>
                <a:lnTo>
                  <a:pt x="94622" y="87893"/>
                </a:lnTo>
                <a:lnTo>
                  <a:pt x="106933" y="91440"/>
                </a:lnTo>
                <a:lnTo>
                  <a:pt x="125179" y="91440"/>
                </a:lnTo>
                <a:lnTo>
                  <a:pt x="123698" y="95250"/>
                </a:lnTo>
                <a:lnTo>
                  <a:pt x="137688" y="97692"/>
                </a:lnTo>
                <a:lnTo>
                  <a:pt x="152119" y="99552"/>
                </a:lnTo>
                <a:lnTo>
                  <a:pt x="166923" y="100816"/>
                </a:lnTo>
                <a:lnTo>
                  <a:pt x="182033" y="101473"/>
                </a:lnTo>
                <a:lnTo>
                  <a:pt x="298851" y="101473"/>
                </a:lnTo>
                <a:lnTo>
                  <a:pt x="292719" y="103628"/>
                </a:lnTo>
                <a:lnTo>
                  <a:pt x="278553" y="107738"/>
                </a:lnTo>
                <a:lnTo>
                  <a:pt x="279363" y="111590"/>
                </a:lnTo>
                <a:lnTo>
                  <a:pt x="119177" y="111590"/>
                </a:lnTo>
                <a:lnTo>
                  <a:pt x="115655" y="128097"/>
                </a:lnTo>
                <a:lnTo>
                  <a:pt x="112936" y="145409"/>
                </a:lnTo>
                <a:lnTo>
                  <a:pt x="111192" y="162340"/>
                </a:lnTo>
                <a:lnTo>
                  <a:pt x="111082" y="163412"/>
                </a:lnTo>
                <a:lnTo>
                  <a:pt x="110153" y="181991"/>
                </a:lnTo>
                <a:close/>
              </a:path>
              <a:path w="381000" h="381000">
                <a:moveTo>
                  <a:pt x="380290" y="181991"/>
                </a:moveTo>
                <a:lnTo>
                  <a:pt x="363849" y="181991"/>
                </a:lnTo>
                <a:lnTo>
                  <a:pt x="360813" y="156723"/>
                </a:lnTo>
                <a:lnTo>
                  <a:pt x="354160" y="132402"/>
                </a:lnTo>
                <a:lnTo>
                  <a:pt x="343983" y="109327"/>
                </a:lnTo>
                <a:lnTo>
                  <a:pt x="330455" y="87893"/>
                </a:lnTo>
                <a:lnTo>
                  <a:pt x="330369" y="87757"/>
                </a:lnTo>
                <a:lnTo>
                  <a:pt x="350149" y="87757"/>
                </a:lnTo>
                <a:lnTo>
                  <a:pt x="357235" y="98280"/>
                </a:lnTo>
                <a:lnTo>
                  <a:pt x="370340" y="127354"/>
                </a:lnTo>
                <a:lnTo>
                  <a:pt x="378310" y="158230"/>
                </a:lnTo>
                <a:lnTo>
                  <a:pt x="380290" y="181991"/>
                </a:lnTo>
                <a:close/>
              </a:path>
              <a:path w="381000" h="381000">
                <a:moveTo>
                  <a:pt x="198966" y="181991"/>
                </a:moveTo>
                <a:lnTo>
                  <a:pt x="182033" y="181991"/>
                </a:lnTo>
                <a:lnTo>
                  <a:pt x="182033" y="118406"/>
                </a:lnTo>
                <a:lnTo>
                  <a:pt x="165773" y="117710"/>
                </a:lnTo>
                <a:lnTo>
                  <a:pt x="149798" y="116332"/>
                </a:lnTo>
                <a:lnTo>
                  <a:pt x="134176" y="114286"/>
                </a:lnTo>
                <a:lnTo>
                  <a:pt x="118928" y="111590"/>
                </a:lnTo>
                <a:lnTo>
                  <a:pt x="261789" y="111590"/>
                </a:lnTo>
                <a:lnTo>
                  <a:pt x="246704" y="114286"/>
                </a:lnTo>
                <a:lnTo>
                  <a:pt x="231155" y="116332"/>
                </a:lnTo>
                <a:lnTo>
                  <a:pt x="215218" y="117710"/>
                </a:lnTo>
                <a:lnTo>
                  <a:pt x="198966" y="118406"/>
                </a:lnTo>
                <a:lnTo>
                  <a:pt x="198966" y="181991"/>
                </a:lnTo>
                <a:close/>
              </a:path>
              <a:path w="381000" h="381000">
                <a:moveTo>
                  <a:pt x="287780" y="181991"/>
                </a:moveTo>
                <a:lnTo>
                  <a:pt x="270806" y="181991"/>
                </a:lnTo>
                <a:lnTo>
                  <a:pt x="269879" y="163412"/>
                </a:lnTo>
                <a:lnTo>
                  <a:pt x="268028" y="145409"/>
                </a:lnTo>
                <a:lnTo>
                  <a:pt x="265311" y="128097"/>
                </a:lnTo>
                <a:lnTo>
                  <a:pt x="261789" y="111590"/>
                </a:lnTo>
                <a:lnTo>
                  <a:pt x="279363" y="111590"/>
                </a:lnTo>
                <a:lnTo>
                  <a:pt x="282203" y="125097"/>
                </a:lnTo>
                <a:lnTo>
                  <a:pt x="284993" y="143330"/>
                </a:lnTo>
                <a:lnTo>
                  <a:pt x="286869" y="162340"/>
                </a:lnTo>
                <a:lnTo>
                  <a:pt x="287780" y="181991"/>
                </a:lnTo>
                <a:close/>
              </a:path>
              <a:path w="381000" h="381000">
                <a:moveTo>
                  <a:pt x="94203" y="293243"/>
                </a:moveTo>
                <a:lnTo>
                  <a:pt x="50630" y="293243"/>
                </a:lnTo>
                <a:lnTo>
                  <a:pt x="62358" y="287370"/>
                </a:lnTo>
                <a:lnTo>
                  <a:pt x="74951" y="282077"/>
                </a:lnTo>
                <a:lnTo>
                  <a:pt x="88337" y="277371"/>
                </a:lnTo>
                <a:lnTo>
                  <a:pt x="102446" y="273261"/>
                </a:lnTo>
                <a:lnTo>
                  <a:pt x="98796" y="255902"/>
                </a:lnTo>
                <a:lnTo>
                  <a:pt x="96006" y="237669"/>
                </a:lnTo>
                <a:lnTo>
                  <a:pt x="94130" y="218659"/>
                </a:lnTo>
                <a:lnTo>
                  <a:pt x="93218" y="198966"/>
                </a:lnTo>
                <a:lnTo>
                  <a:pt x="110151" y="198966"/>
                </a:lnTo>
                <a:lnTo>
                  <a:pt x="111078" y="217545"/>
                </a:lnTo>
                <a:lnTo>
                  <a:pt x="112934" y="235547"/>
                </a:lnTo>
                <a:lnTo>
                  <a:pt x="115661" y="252860"/>
                </a:lnTo>
                <a:lnTo>
                  <a:pt x="119201" y="269367"/>
                </a:lnTo>
                <a:lnTo>
                  <a:pt x="279372" y="269367"/>
                </a:lnTo>
                <a:lnTo>
                  <a:pt x="278553" y="273261"/>
                </a:lnTo>
                <a:lnTo>
                  <a:pt x="292668" y="277371"/>
                </a:lnTo>
                <a:lnTo>
                  <a:pt x="298803" y="279527"/>
                </a:lnTo>
                <a:lnTo>
                  <a:pt x="182033" y="279527"/>
                </a:lnTo>
                <a:lnTo>
                  <a:pt x="166923" y="280183"/>
                </a:lnTo>
                <a:lnTo>
                  <a:pt x="152119" y="281442"/>
                </a:lnTo>
                <a:lnTo>
                  <a:pt x="137688" y="283289"/>
                </a:lnTo>
                <a:lnTo>
                  <a:pt x="123698" y="285707"/>
                </a:lnTo>
                <a:lnTo>
                  <a:pt x="125193" y="289560"/>
                </a:lnTo>
                <a:lnTo>
                  <a:pt x="106891" y="289560"/>
                </a:lnTo>
                <a:lnTo>
                  <a:pt x="94598" y="293106"/>
                </a:lnTo>
                <a:lnTo>
                  <a:pt x="94203" y="293243"/>
                </a:lnTo>
                <a:close/>
              </a:path>
              <a:path w="381000" h="381000">
                <a:moveTo>
                  <a:pt x="261831" y="269367"/>
                </a:moveTo>
                <a:lnTo>
                  <a:pt x="119447" y="269367"/>
                </a:lnTo>
                <a:lnTo>
                  <a:pt x="134431" y="266695"/>
                </a:lnTo>
                <a:lnTo>
                  <a:pt x="149905" y="264662"/>
                </a:lnTo>
                <a:lnTo>
                  <a:pt x="165797" y="263288"/>
                </a:lnTo>
                <a:lnTo>
                  <a:pt x="182033" y="262593"/>
                </a:lnTo>
                <a:lnTo>
                  <a:pt x="182033" y="198966"/>
                </a:lnTo>
                <a:lnTo>
                  <a:pt x="198966" y="198966"/>
                </a:lnTo>
                <a:lnTo>
                  <a:pt x="198966" y="262593"/>
                </a:lnTo>
                <a:lnTo>
                  <a:pt x="215218" y="263288"/>
                </a:lnTo>
                <a:lnTo>
                  <a:pt x="231161" y="264662"/>
                </a:lnTo>
                <a:lnTo>
                  <a:pt x="246722" y="266695"/>
                </a:lnTo>
                <a:lnTo>
                  <a:pt x="261831" y="269367"/>
                </a:lnTo>
                <a:close/>
              </a:path>
              <a:path w="381000" h="381000">
                <a:moveTo>
                  <a:pt x="279372" y="269367"/>
                </a:moveTo>
                <a:lnTo>
                  <a:pt x="261831" y="269367"/>
                </a:lnTo>
                <a:lnTo>
                  <a:pt x="265353" y="252860"/>
                </a:lnTo>
                <a:lnTo>
                  <a:pt x="268070" y="235547"/>
                </a:lnTo>
                <a:lnTo>
                  <a:pt x="269807" y="218659"/>
                </a:lnTo>
                <a:lnTo>
                  <a:pt x="269921" y="217545"/>
                </a:lnTo>
                <a:lnTo>
                  <a:pt x="270848" y="198966"/>
                </a:lnTo>
                <a:lnTo>
                  <a:pt x="287782" y="198966"/>
                </a:lnTo>
                <a:lnTo>
                  <a:pt x="286921" y="217545"/>
                </a:lnTo>
                <a:lnTo>
                  <a:pt x="286869" y="218659"/>
                </a:lnTo>
                <a:lnTo>
                  <a:pt x="284993" y="237669"/>
                </a:lnTo>
                <a:lnTo>
                  <a:pt x="282203" y="255902"/>
                </a:lnTo>
                <a:lnTo>
                  <a:pt x="279372" y="269367"/>
                </a:lnTo>
                <a:close/>
              </a:path>
              <a:path w="381000" h="381000">
                <a:moveTo>
                  <a:pt x="350167" y="293243"/>
                </a:moveTo>
                <a:lnTo>
                  <a:pt x="330369" y="293243"/>
                </a:lnTo>
                <a:lnTo>
                  <a:pt x="343983" y="271672"/>
                </a:lnTo>
                <a:lnTo>
                  <a:pt x="354160" y="248597"/>
                </a:lnTo>
                <a:lnTo>
                  <a:pt x="360813" y="224276"/>
                </a:lnTo>
                <a:lnTo>
                  <a:pt x="363855" y="198966"/>
                </a:lnTo>
                <a:lnTo>
                  <a:pt x="380294" y="198966"/>
                </a:lnTo>
                <a:lnTo>
                  <a:pt x="378310" y="222769"/>
                </a:lnTo>
                <a:lnTo>
                  <a:pt x="370342" y="253645"/>
                </a:lnTo>
                <a:lnTo>
                  <a:pt x="357247" y="282719"/>
                </a:lnTo>
                <a:lnTo>
                  <a:pt x="350259" y="293106"/>
                </a:lnTo>
                <a:lnTo>
                  <a:pt x="350167" y="293243"/>
                </a:lnTo>
                <a:close/>
              </a:path>
              <a:path w="381000" h="381000">
                <a:moveTo>
                  <a:pt x="198966" y="363050"/>
                </a:moveTo>
                <a:lnTo>
                  <a:pt x="182033" y="363050"/>
                </a:lnTo>
                <a:lnTo>
                  <a:pt x="182033" y="279527"/>
                </a:lnTo>
                <a:lnTo>
                  <a:pt x="198966" y="279527"/>
                </a:lnTo>
                <a:lnTo>
                  <a:pt x="198966" y="363050"/>
                </a:lnTo>
                <a:close/>
              </a:path>
              <a:path w="381000" h="381000">
                <a:moveTo>
                  <a:pt x="270843" y="363050"/>
                </a:moveTo>
                <a:lnTo>
                  <a:pt x="198966" y="363050"/>
                </a:lnTo>
                <a:lnTo>
                  <a:pt x="216368" y="354455"/>
                </a:lnTo>
                <a:lnTo>
                  <a:pt x="232255" y="337931"/>
                </a:lnTo>
                <a:lnTo>
                  <a:pt x="246044" y="314705"/>
                </a:lnTo>
                <a:lnTo>
                  <a:pt x="257318" y="285707"/>
                </a:lnTo>
                <a:lnTo>
                  <a:pt x="257059" y="285707"/>
                </a:lnTo>
                <a:lnTo>
                  <a:pt x="243172" y="283289"/>
                </a:lnTo>
                <a:lnTo>
                  <a:pt x="228818" y="281442"/>
                </a:lnTo>
                <a:lnTo>
                  <a:pt x="214061" y="280183"/>
                </a:lnTo>
                <a:lnTo>
                  <a:pt x="198966" y="279527"/>
                </a:lnTo>
                <a:lnTo>
                  <a:pt x="298803" y="279527"/>
                </a:lnTo>
                <a:lnTo>
                  <a:pt x="306064" y="282077"/>
                </a:lnTo>
                <a:lnTo>
                  <a:pt x="318659" y="287370"/>
                </a:lnTo>
                <a:lnTo>
                  <a:pt x="323025" y="289560"/>
                </a:lnTo>
                <a:lnTo>
                  <a:pt x="274066" y="289560"/>
                </a:lnTo>
                <a:lnTo>
                  <a:pt x="266979" y="309583"/>
                </a:lnTo>
                <a:lnTo>
                  <a:pt x="266853" y="309938"/>
                </a:lnTo>
                <a:lnTo>
                  <a:pt x="258370" y="328194"/>
                </a:lnTo>
                <a:lnTo>
                  <a:pt x="248729" y="344108"/>
                </a:lnTo>
                <a:lnTo>
                  <a:pt x="238040" y="357462"/>
                </a:lnTo>
                <a:lnTo>
                  <a:pt x="280701" y="357462"/>
                </a:lnTo>
                <a:lnTo>
                  <a:pt x="272965" y="362309"/>
                </a:lnTo>
                <a:lnTo>
                  <a:pt x="270843" y="363050"/>
                </a:lnTo>
                <a:close/>
              </a:path>
              <a:path w="381000" h="381000">
                <a:moveTo>
                  <a:pt x="170713" y="357462"/>
                </a:moveTo>
                <a:lnTo>
                  <a:pt x="142917" y="357462"/>
                </a:lnTo>
                <a:lnTo>
                  <a:pt x="132228" y="344108"/>
                </a:lnTo>
                <a:lnTo>
                  <a:pt x="122586" y="328194"/>
                </a:lnTo>
                <a:lnTo>
                  <a:pt x="114104" y="309938"/>
                </a:lnTo>
                <a:lnTo>
                  <a:pt x="106891" y="289560"/>
                </a:lnTo>
                <a:lnTo>
                  <a:pt x="125193" y="289560"/>
                </a:lnTo>
                <a:lnTo>
                  <a:pt x="134956" y="314705"/>
                </a:lnTo>
                <a:lnTo>
                  <a:pt x="148738" y="337931"/>
                </a:lnTo>
                <a:lnTo>
                  <a:pt x="164626" y="354455"/>
                </a:lnTo>
                <a:lnTo>
                  <a:pt x="170713" y="357462"/>
                </a:lnTo>
                <a:close/>
              </a:path>
              <a:path w="381000" h="381000">
                <a:moveTo>
                  <a:pt x="280701" y="357462"/>
                </a:moveTo>
                <a:lnTo>
                  <a:pt x="238040" y="357462"/>
                </a:lnTo>
                <a:lnTo>
                  <a:pt x="260778" y="349238"/>
                </a:lnTo>
                <a:lnTo>
                  <a:pt x="282119" y="337931"/>
                </a:lnTo>
                <a:lnTo>
                  <a:pt x="301762" y="323678"/>
                </a:lnTo>
                <a:lnTo>
                  <a:pt x="319405" y="306620"/>
                </a:lnTo>
                <a:lnTo>
                  <a:pt x="309094" y="301644"/>
                </a:lnTo>
                <a:lnTo>
                  <a:pt x="298069" y="297137"/>
                </a:lnTo>
                <a:lnTo>
                  <a:pt x="286377" y="293106"/>
                </a:lnTo>
                <a:lnTo>
                  <a:pt x="274066" y="289560"/>
                </a:lnTo>
                <a:lnTo>
                  <a:pt x="323025" y="289560"/>
                </a:lnTo>
                <a:lnTo>
                  <a:pt x="330369" y="293243"/>
                </a:lnTo>
                <a:lnTo>
                  <a:pt x="350167" y="293243"/>
                </a:lnTo>
                <a:lnTo>
                  <a:pt x="339174" y="309583"/>
                </a:lnTo>
                <a:lnTo>
                  <a:pt x="308752" y="339887"/>
                </a:lnTo>
                <a:lnTo>
                  <a:pt x="280701" y="357462"/>
                </a:lnTo>
                <a:close/>
              </a:path>
            </a:pathLst>
          </a:custGeom>
          <a:solidFill>
            <a:srgbClr val="0D3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68839" y="9232731"/>
            <a:ext cx="426084" cy="304800"/>
          </a:xfrm>
          <a:custGeom>
            <a:avLst/>
            <a:gdLst/>
            <a:ahLst/>
            <a:cxnLst/>
            <a:rect l="l" t="t" r="r" b="b"/>
            <a:pathLst>
              <a:path w="426084" h="304800">
                <a:moveTo>
                  <a:pt x="380520" y="304644"/>
                </a:moveTo>
                <a:lnTo>
                  <a:pt x="45182" y="304644"/>
                </a:lnTo>
                <a:lnTo>
                  <a:pt x="36275" y="303771"/>
                </a:lnTo>
                <a:lnTo>
                  <a:pt x="3376" y="276670"/>
                </a:lnTo>
                <a:lnTo>
                  <a:pt x="0" y="259470"/>
                </a:lnTo>
                <a:lnTo>
                  <a:pt x="0" y="45173"/>
                </a:lnTo>
                <a:lnTo>
                  <a:pt x="20061" y="7618"/>
                </a:lnTo>
                <a:lnTo>
                  <a:pt x="45182" y="0"/>
                </a:lnTo>
                <a:lnTo>
                  <a:pt x="380520" y="0"/>
                </a:lnTo>
                <a:lnTo>
                  <a:pt x="412821" y="13657"/>
                </a:lnTo>
                <a:lnTo>
                  <a:pt x="39011" y="13657"/>
                </a:lnTo>
                <a:lnTo>
                  <a:pt x="33136" y="15413"/>
                </a:lnTo>
                <a:lnTo>
                  <a:pt x="28091" y="18685"/>
                </a:lnTo>
                <a:lnTo>
                  <a:pt x="29564" y="20218"/>
                </a:lnTo>
                <a:lnTo>
                  <a:pt x="37601" y="28395"/>
                </a:lnTo>
                <a:lnTo>
                  <a:pt x="18486" y="28395"/>
                </a:lnTo>
                <a:lnTo>
                  <a:pt x="15343" y="33370"/>
                </a:lnTo>
                <a:lnTo>
                  <a:pt x="13658" y="39140"/>
                </a:lnTo>
                <a:lnTo>
                  <a:pt x="13657" y="265463"/>
                </a:lnTo>
                <a:lnTo>
                  <a:pt x="15329" y="271198"/>
                </a:lnTo>
                <a:lnTo>
                  <a:pt x="18427" y="276150"/>
                </a:lnTo>
                <a:lnTo>
                  <a:pt x="37515" y="276150"/>
                </a:lnTo>
                <a:lnTo>
                  <a:pt x="28004" y="285896"/>
                </a:lnTo>
                <a:lnTo>
                  <a:pt x="33072" y="289203"/>
                </a:lnTo>
                <a:lnTo>
                  <a:pt x="38985" y="290986"/>
                </a:lnTo>
                <a:lnTo>
                  <a:pt x="412825" y="290986"/>
                </a:lnTo>
                <a:lnTo>
                  <a:pt x="412610" y="291248"/>
                </a:lnTo>
                <a:lnTo>
                  <a:pt x="405633" y="297040"/>
                </a:lnTo>
                <a:lnTo>
                  <a:pt x="397869" y="301209"/>
                </a:lnTo>
                <a:lnTo>
                  <a:pt x="389433" y="303771"/>
                </a:lnTo>
                <a:lnTo>
                  <a:pt x="380520" y="304644"/>
                </a:lnTo>
                <a:close/>
              </a:path>
              <a:path w="426084" h="304800">
                <a:moveTo>
                  <a:pt x="240345" y="197842"/>
                </a:moveTo>
                <a:lnTo>
                  <a:pt x="218159" y="197842"/>
                </a:lnTo>
                <a:lnTo>
                  <a:pt x="223308" y="195681"/>
                </a:lnTo>
                <a:lnTo>
                  <a:pt x="397614" y="18685"/>
                </a:lnTo>
                <a:lnTo>
                  <a:pt x="392573" y="15413"/>
                </a:lnTo>
                <a:lnTo>
                  <a:pt x="386686" y="13657"/>
                </a:lnTo>
                <a:lnTo>
                  <a:pt x="412821" y="13657"/>
                </a:lnTo>
                <a:lnTo>
                  <a:pt x="418195" y="20218"/>
                </a:lnTo>
                <a:lnTo>
                  <a:pt x="422312" y="27941"/>
                </a:lnTo>
                <a:lnTo>
                  <a:pt x="422449" y="28395"/>
                </a:lnTo>
                <a:lnTo>
                  <a:pt x="407217" y="28395"/>
                </a:lnTo>
                <a:lnTo>
                  <a:pt x="285673" y="151819"/>
                </a:lnTo>
                <a:lnTo>
                  <a:pt x="295193" y="161555"/>
                </a:lnTo>
                <a:lnTo>
                  <a:pt x="276088" y="161555"/>
                </a:lnTo>
                <a:lnTo>
                  <a:pt x="240345" y="197842"/>
                </a:lnTo>
                <a:close/>
              </a:path>
              <a:path w="426084" h="304800">
                <a:moveTo>
                  <a:pt x="37515" y="276150"/>
                </a:moveTo>
                <a:lnTo>
                  <a:pt x="18427" y="276150"/>
                </a:lnTo>
                <a:lnTo>
                  <a:pt x="139775" y="151819"/>
                </a:lnTo>
                <a:lnTo>
                  <a:pt x="18450" y="28395"/>
                </a:lnTo>
                <a:lnTo>
                  <a:pt x="37601" y="28395"/>
                </a:lnTo>
                <a:lnTo>
                  <a:pt x="168494" y="161555"/>
                </a:lnTo>
                <a:lnTo>
                  <a:pt x="149356" y="161555"/>
                </a:lnTo>
                <a:lnTo>
                  <a:pt x="37515" y="276150"/>
                </a:lnTo>
                <a:close/>
              </a:path>
              <a:path w="426084" h="304800">
                <a:moveTo>
                  <a:pt x="422482" y="276150"/>
                </a:moveTo>
                <a:lnTo>
                  <a:pt x="407268" y="276150"/>
                </a:lnTo>
                <a:lnTo>
                  <a:pt x="410376" y="271198"/>
                </a:lnTo>
                <a:lnTo>
                  <a:pt x="412045" y="265463"/>
                </a:lnTo>
                <a:lnTo>
                  <a:pt x="412045" y="39140"/>
                </a:lnTo>
                <a:lnTo>
                  <a:pt x="410360" y="33370"/>
                </a:lnTo>
                <a:lnTo>
                  <a:pt x="407217" y="28395"/>
                </a:lnTo>
                <a:lnTo>
                  <a:pt x="422449" y="28395"/>
                </a:lnTo>
                <a:lnTo>
                  <a:pt x="424842" y="36325"/>
                </a:lnTo>
                <a:lnTo>
                  <a:pt x="425703" y="45173"/>
                </a:lnTo>
                <a:lnTo>
                  <a:pt x="425703" y="259470"/>
                </a:lnTo>
                <a:lnTo>
                  <a:pt x="424845" y="268300"/>
                </a:lnTo>
                <a:lnTo>
                  <a:pt x="422482" y="276150"/>
                </a:lnTo>
                <a:close/>
              </a:path>
              <a:path w="426084" h="304800">
                <a:moveTo>
                  <a:pt x="212669" y="211500"/>
                </a:moveTo>
                <a:lnTo>
                  <a:pt x="149339" y="161555"/>
                </a:lnTo>
                <a:lnTo>
                  <a:pt x="168494" y="161555"/>
                </a:lnTo>
                <a:lnTo>
                  <a:pt x="202039" y="195681"/>
                </a:lnTo>
                <a:lnTo>
                  <a:pt x="207183" y="197842"/>
                </a:lnTo>
                <a:lnTo>
                  <a:pt x="240345" y="197842"/>
                </a:lnTo>
                <a:lnTo>
                  <a:pt x="236898" y="201341"/>
                </a:lnTo>
                <a:lnTo>
                  <a:pt x="231689" y="205690"/>
                </a:lnTo>
                <a:lnTo>
                  <a:pt x="225820" y="208874"/>
                </a:lnTo>
                <a:lnTo>
                  <a:pt x="219435" y="210831"/>
                </a:lnTo>
                <a:lnTo>
                  <a:pt x="212669" y="211500"/>
                </a:lnTo>
                <a:close/>
              </a:path>
              <a:path w="426084" h="304800">
                <a:moveTo>
                  <a:pt x="412825" y="290986"/>
                </a:moveTo>
                <a:lnTo>
                  <a:pt x="386713" y="290986"/>
                </a:lnTo>
                <a:lnTo>
                  <a:pt x="392628" y="289203"/>
                </a:lnTo>
                <a:lnTo>
                  <a:pt x="397668" y="285896"/>
                </a:lnTo>
                <a:lnTo>
                  <a:pt x="276088" y="161555"/>
                </a:lnTo>
                <a:lnTo>
                  <a:pt x="295193" y="161555"/>
                </a:lnTo>
                <a:lnTo>
                  <a:pt x="407240" y="276150"/>
                </a:lnTo>
                <a:lnTo>
                  <a:pt x="422482" y="276150"/>
                </a:lnTo>
                <a:lnTo>
                  <a:pt x="422326" y="276670"/>
                </a:lnTo>
                <a:lnTo>
                  <a:pt x="418227" y="284384"/>
                </a:lnTo>
                <a:lnTo>
                  <a:pt x="412825" y="290986"/>
                </a:lnTo>
                <a:close/>
              </a:path>
            </a:pathLst>
          </a:custGeom>
          <a:solidFill>
            <a:srgbClr val="0D3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111829" y="9162527"/>
            <a:ext cx="2395855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50" spc="-10" dirty="0">
                <a:latin typeface="Arial"/>
                <a:cs typeface="Arial"/>
              </a:rPr>
              <a:t>+1-</a:t>
            </a:r>
            <a:r>
              <a:rPr sz="2350" dirty="0">
                <a:latin typeface="Arial"/>
                <a:cs typeface="Arial"/>
              </a:rPr>
              <a:t>713-623-</a:t>
            </a:r>
            <a:r>
              <a:rPr sz="2350" spc="-20" dirty="0">
                <a:latin typeface="Arial"/>
                <a:cs typeface="Arial"/>
              </a:rPr>
              <a:t>4362</a:t>
            </a:r>
            <a:endParaRPr sz="235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845631" y="9152773"/>
            <a:ext cx="1297940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50" b="1" spc="-10" dirty="0">
                <a:latin typeface="Open Sans"/>
                <a:cs typeface="Open Sans"/>
              </a:rPr>
              <a:t>ifma.org</a:t>
            </a:r>
            <a:endParaRPr sz="2350">
              <a:latin typeface="Open Sans"/>
              <a:cs typeface="Open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528937" y="9177626"/>
            <a:ext cx="2100580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50" spc="50" dirty="0">
                <a:latin typeface="Arial"/>
                <a:cs typeface="Arial"/>
                <a:hlinkClick r:id="rId12"/>
              </a:rPr>
              <a:t>ifma@ifma.org</a:t>
            </a:r>
            <a:endParaRPr sz="2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4957" y="9841536"/>
            <a:ext cx="1040765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85"/>
              </a:lnSpc>
            </a:pPr>
            <a:r>
              <a:rPr sz="1050" dirty="0">
                <a:solidFill>
                  <a:srgbClr val="0D3345"/>
                </a:solidFill>
                <a:latin typeface="Roboto"/>
                <a:cs typeface="Roboto"/>
              </a:rPr>
              <a:t>Copyright © </a:t>
            </a:r>
            <a:r>
              <a:rPr sz="1050" spc="-20" dirty="0">
                <a:solidFill>
                  <a:srgbClr val="0D3345"/>
                </a:solidFill>
                <a:latin typeface="Roboto"/>
                <a:cs typeface="Roboto"/>
              </a:rPr>
              <a:t>2023</a:t>
            </a:r>
            <a:endParaRPr sz="1050"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287"/>
            <a:ext cx="8590771" cy="102727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6" name="object 6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10" name="object 10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7832959" y="9904415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80" h="1270">
                <a:moveTo>
                  <a:pt x="68187" y="703"/>
                </a:moveTo>
                <a:lnTo>
                  <a:pt x="234" y="703"/>
                </a:lnTo>
                <a:lnTo>
                  <a:pt x="0" y="0"/>
                </a:lnTo>
                <a:lnTo>
                  <a:pt x="67991" y="0"/>
                </a:lnTo>
                <a:lnTo>
                  <a:pt x="68187" y="703"/>
                </a:lnTo>
                <a:close/>
              </a:path>
            </a:pathLst>
          </a:custGeom>
          <a:solidFill>
            <a:srgbClr val="ED3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7594324" y="9562329"/>
            <a:ext cx="306705" cy="342900"/>
            <a:chOff x="17594324" y="9562329"/>
            <a:chExt cx="306705" cy="342900"/>
          </a:xfrm>
        </p:grpSpPr>
        <p:sp>
          <p:nvSpPr>
            <p:cNvPr id="15" name="object 15"/>
            <p:cNvSpPr/>
            <p:nvPr/>
          </p:nvSpPr>
          <p:spPr>
            <a:xfrm>
              <a:off x="17594324" y="9904415"/>
              <a:ext cx="68580" cy="1270"/>
            </a:xfrm>
            <a:custGeom>
              <a:avLst/>
              <a:gdLst/>
              <a:ahLst/>
              <a:cxnLst/>
              <a:rect l="l" t="t" r="r" b="b"/>
              <a:pathLst>
                <a:path w="68580" h="1270">
                  <a:moveTo>
                    <a:pt x="67952" y="703"/>
                  </a:moveTo>
                  <a:lnTo>
                    <a:pt x="0" y="703"/>
                  </a:lnTo>
                  <a:lnTo>
                    <a:pt x="195" y="0"/>
                  </a:lnTo>
                  <a:lnTo>
                    <a:pt x="68148" y="0"/>
                  </a:lnTo>
                  <a:lnTo>
                    <a:pt x="67952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594558" y="9562329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18" name="object 18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862501" y="9559869"/>
            <a:ext cx="74243" cy="78284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4300"/>
              </a:lnSpc>
              <a:spcBef>
                <a:spcPts val="100"/>
              </a:spcBef>
            </a:pPr>
            <a:r>
              <a:rPr spc="80" dirty="0"/>
              <a:t>Founded</a:t>
            </a:r>
            <a:r>
              <a:rPr spc="-30" dirty="0"/>
              <a:t> </a:t>
            </a:r>
            <a:r>
              <a:rPr spc="140" dirty="0"/>
              <a:t>in</a:t>
            </a:r>
            <a:r>
              <a:rPr spc="-30" dirty="0"/>
              <a:t> </a:t>
            </a:r>
            <a:r>
              <a:rPr dirty="0"/>
              <a:t>1980,</a:t>
            </a:r>
            <a:r>
              <a:rPr spc="-30" dirty="0"/>
              <a:t> </a:t>
            </a:r>
            <a:r>
              <a:rPr spc="150" dirty="0"/>
              <a:t>the</a:t>
            </a:r>
            <a:r>
              <a:rPr spc="-25" dirty="0"/>
              <a:t> </a:t>
            </a:r>
            <a:r>
              <a:rPr spc="114" dirty="0"/>
              <a:t>International </a:t>
            </a:r>
            <a:r>
              <a:rPr dirty="0"/>
              <a:t>Facility</a:t>
            </a:r>
            <a:r>
              <a:rPr spc="-5" dirty="0"/>
              <a:t> </a:t>
            </a:r>
            <a:r>
              <a:rPr spc="105" dirty="0"/>
              <a:t>Management</a:t>
            </a:r>
            <a:r>
              <a:rPr dirty="0"/>
              <a:t> </a:t>
            </a:r>
            <a:r>
              <a:rPr spc="45" dirty="0"/>
              <a:t>Association</a:t>
            </a:r>
            <a:r>
              <a:rPr dirty="0"/>
              <a:t> </a:t>
            </a:r>
            <a:r>
              <a:rPr spc="-10" dirty="0"/>
              <a:t>(IFMA) </a:t>
            </a:r>
            <a:r>
              <a:rPr dirty="0"/>
              <a:t>is</a:t>
            </a:r>
            <a:r>
              <a:rPr spc="-110" dirty="0"/>
              <a:t> </a:t>
            </a:r>
            <a:r>
              <a:rPr b="1" dirty="0">
                <a:latin typeface="Open Sans"/>
                <a:cs typeface="Open Sans"/>
              </a:rPr>
              <a:t>the</a:t>
            </a:r>
            <a:r>
              <a:rPr b="1" spc="-45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world's</a:t>
            </a:r>
            <a:r>
              <a:rPr b="1" spc="-45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largest</a:t>
            </a:r>
            <a:r>
              <a:rPr b="1" spc="-45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and</a:t>
            </a:r>
            <a:r>
              <a:rPr b="1" spc="-45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most</a:t>
            </a:r>
            <a:r>
              <a:rPr b="1" spc="-45" dirty="0">
                <a:latin typeface="Open Sans"/>
                <a:cs typeface="Open Sans"/>
              </a:rPr>
              <a:t> </a:t>
            </a:r>
            <a:r>
              <a:rPr b="1" spc="-10" dirty="0">
                <a:latin typeface="Open Sans"/>
                <a:cs typeface="Open Sans"/>
              </a:rPr>
              <a:t>widely </a:t>
            </a:r>
            <a:r>
              <a:rPr b="1" dirty="0">
                <a:latin typeface="Open Sans"/>
                <a:cs typeface="Open Sans"/>
              </a:rPr>
              <a:t>recognized</a:t>
            </a:r>
            <a:r>
              <a:rPr b="1" spc="-105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association</a:t>
            </a:r>
            <a:r>
              <a:rPr b="1" spc="-100" dirty="0">
                <a:latin typeface="Open Sans"/>
                <a:cs typeface="Open Sans"/>
              </a:rPr>
              <a:t> </a:t>
            </a:r>
            <a:r>
              <a:rPr b="1" dirty="0">
                <a:latin typeface="Open Sans"/>
                <a:cs typeface="Open Sans"/>
              </a:rPr>
              <a:t>for</a:t>
            </a:r>
            <a:r>
              <a:rPr b="1" spc="-105" dirty="0">
                <a:latin typeface="Open Sans"/>
                <a:cs typeface="Open Sans"/>
              </a:rPr>
              <a:t> </a:t>
            </a:r>
            <a:r>
              <a:rPr b="1" spc="-10" dirty="0">
                <a:latin typeface="Open Sans"/>
                <a:cs typeface="Open Sans"/>
              </a:rPr>
              <a:t>facility </a:t>
            </a:r>
            <a:r>
              <a:rPr b="1" dirty="0">
                <a:latin typeface="Open Sans"/>
                <a:cs typeface="Open Sans"/>
              </a:rPr>
              <a:t>management</a:t>
            </a:r>
            <a:r>
              <a:rPr b="1" spc="-155" dirty="0">
                <a:latin typeface="Open Sans"/>
                <a:cs typeface="Open Sans"/>
              </a:rPr>
              <a:t> </a:t>
            </a:r>
            <a:r>
              <a:rPr b="1" spc="-10" dirty="0">
                <a:latin typeface="Open Sans"/>
                <a:cs typeface="Open Sans"/>
              </a:rPr>
              <a:t>professionals, </a:t>
            </a:r>
            <a:r>
              <a:rPr spc="130" dirty="0"/>
              <a:t>supporting</a:t>
            </a:r>
            <a:r>
              <a:rPr spc="-10" dirty="0"/>
              <a:t> </a:t>
            </a:r>
            <a:r>
              <a:rPr spc="95" dirty="0"/>
              <a:t>over</a:t>
            </a:r>
            <a:r>
              <a:rPr spc="-10" dirty="0"/>
              <a:t> </a:t>
            </a:r>
            <a:r>
              <a:rPr dirty="0"/>
              <a:t>25,000</a:t>
            </a:r>
            <a:r>
              <a:rPr spc="-5" dirty="0"/>
              <a:t> </a:t>
            </a:r>
            <a:r>
              <a:rPr spc="140" dirty="0"/>
              <a:t>members</a:t>
            </a:r>
            <a:r>
              <a:rPr spc="-10" dirty="0"/>
              <a:t> </a:t>
            </a:r>
            <a:r>
              <a:rPr spc="114" dirty="0"/>
              <a:t>in </a:t>
            </a:r>
            <a:r>
              <a:rPr spc="175" dirty="0"/>
              <a:t>more</a:t>
            </a:r>
            <a:r>
              <a:rPr spc="-50" dirty="0"/>
              <a:t> </a:t>
            </a:r>
            <a:r>
              <a:rPr spc="150" dirty="0"/>
              <a:t>than</a:t>
            </a:r>
            <a:r>
              <a:rPr spc="-50" dirty="0"/>
              <a:t> </a:t>
            </a:r>
            <a:r>
              <a:rPr spc="50" dirty="0"/>
              <a:t>140</a:t>
            </a:r>
            <a:r>
              <a:rPr spc="-50" dirty="0"/>
              <a:t> </a:t>
            </a:r>
            <a:r>
              <a:rPr spc="75" dirty="0"/>
              <a:t>countries.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9087656" y="960755"/>
            <a:ext cx="5165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  <a:tab pos="2759075" algn="l"/>
              </a:tabLst>
            </a:pPr>
            <a:r>
              <a:rPr spc="-25" dirty="0">
                <a:solidFill>
                  <a:srgbClr val="0D3352"/>
                </a:solidFill>
              </a:rPr>
              <a:t>Who</a:t>
            </a:r>
            <a:r>
              <a:rPr dirty="0">
                <a:solidFill>
                  <a:srgbClr val="0D3352"/>
                </a:solidFill>
              </a:rPr>
              <a:t>	</a:t>
            </a:r>
            <a:r>
              <a:rPr spc="-25" dirty="0">
                <a:solidFill>
                  <a:srgbClr val="0D3352"/>
                </a:solidFill>
              </a:rPr>
              <a:t>is</a:t>
            </a:r>
            <a:r>
              <a:rPr dirty="0">
                <a:solidFill>
                  <a:srgbClr val="0D3352"/>
                </a:solidFill>
              </a:rPr>
              <a:t>	</a:t>
            </a:r>
            <a:r>
              <a:rPr spc="-30" dirty="0">
                <a:solidFill>
                  <a:srgbClr val="0D3352"/>
                </a:solidFill>
              </a:rPr>
              <a:t>IFMA?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578644"/>
            <a:ext cx="141579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4800" algn="l"/>
                <a:tab pos="4928870" algn="l"/>
                <a:tab pos="6528434" algn="l"/>
                <a:tab pos="9309735" algn="l"/>
                <a:tab pos="11003280" algn="l"/>
                <a:tab pos="13161644" algn="l"/>
              </a:tabLst>
            </a:pPr>
            <a:r>
              <a:rPr spc="-25" dirty="0"/>
              <a:t>Our</a:t>
            </a:r>
            <a:r>
              <a:rPr dirty="0"/>
              <a:t>	</a:t>
            </a:r>
            <a:r>
              <a:rPr spc="-10" dirty="0"/>
              <a:t>Purpose</a:t>
            </a:r>
            <a:r>
              <a:rPr dirty="0"/>
              <a:t>	</a:t>
            </a:r>
            <a:r>
              <a:rPr spc="-25" dirty="0"/>
              <a:t>and</a:t>
            </a:r>
            <a:r>
              <a:rPr dirty="0"/>
              <a:t>	</a:t>
            </a:r>
            <a:r>
              <a:rPr spc="-10" dirty="0"/>
              <a:t>Values</a:t>
            </a:r>
            <a:r>
              <a:rPr dirty="0"/>
              <a:t>	</a:t>
            </a:r>
            <a:r>
              <a:rPr spc="-20" dirty="0"/>
              <a:t>that</a:t>
            </a:r>
            <a:r>
              <a:rPr dirty="0"/>
              <a:t>	</a:t>
            </a:r>
            <a:r>
              <a:rPr spc="-10" dirty="0"/>
              <a:t>Drive</a:t>
            </a:r>
            <a:r>
              <a:rPr dirty="0"/>
              <a:t>	</a:t>
            </a:r>
            <a:r>
              <a:rPr spc="-25" dirty="0"/>
              <a:t>Us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804253" y="9562329"/>
            <a:ext cx="65405" cy="342900"/>
            <a:chOff x="16804253" y="9562329"/>
            <a:chExt cx="65405" cy="342900"/>
          </a:xfrm>
        </p:grpSpPr>
        <p:sp>
          <p:nvSpPr>
            <p:cNvPr id="5" name="object 5"/>
            <p:cNvSpPr/>
            <p:nvPr/>
          </p:nvSpPr>
          <p:spPr>
            <a:xfrm>
              <a:off x="16804253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04253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36094" y="9561739"/>
            <a:ext cx="212103" cy="34337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7195753" y="9562329"/>
            <a:ext cx="353695" cy="342900"/>
            <a:chOff x="17195753" y="9562329"/>
            <a:chExt cx="353695" cy="342900"/>
          </a:xfrm>
        </p:grpSpPr>
        <p:sp>
          <p:nvSpPr>
            <p:cNvPr id="9" name="object 9"/>
            <p:cNvSpPr/>
            <p:nvPr/>
          </p:nvSpPr>
          <p:spPr>
            <a:xfrm>
              <a:off x="17195753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95792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8249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7594326" y="9559869"/>
            <a:ext cx="342900" cy="345440"/>
            <a:chOff x="17594326" y="9559869"/>
            <a:chExt cx="342900" cy="345440"/>
          </a:xfrm>
        </p:grpSpPr>
        <p:sp>
          <p:nvSpPr>
            <p:cNvPr id="13" name="object 13"/>
            <p:cNvSpPr/>
            <p:nvPr/>
          </p:nvSpPr>
          <p:spPr>
            <a:xfrm>
              <a:off x="17594326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190" y="0"/>
                  </a:lnTo>
                  <a:lnTo>
                    <a:pt x="0" y="698"/>
                  </a:lnTo>
                  <a:lnTo>
                    <a:pt x="67945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19" y="698"/>
                  </a:moveTo>
                  <a:lnTo>
                    <a:pt x="306616" y="0"/>
                  </a:lnTo>
                  <a:lnTo>
                    <a:pt x="238633" y="0"/>
                  </a:lnTo>
                  <a:lnTo>
                    <a:pt x="238861" y="698"/>
                  </a:lnTo>
                  <a:lnTo>
                    <a:pt x="306819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594560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62502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6142896" y="9435331"/>
            <a:ext cx="551180" cy="572770"/>
            <a:chOff x="16142896" y="9435331"/>
            <a:chExt cx="551180" cy="572770"/>
          </a:xfrm>
        </p:grpSpPr>
        <p:sp>
          <p:nvSpPr>
            <p:cNvPr id="17" name="object 17"/>
            <p:cNvSpPr/>
            <p:nvPr/>
          </p:nvSpPr>
          <p:spPr>
            <a:xfrm>
              <a:off x="16574136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191680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42896" y="9517015"/>
              <a:ext cx="107223" cy="2712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087" y="9822107"/>
              <a:ext cx="107198" cy="1832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415684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266727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12529" y="9465567"/>
              <a:ext cx="362349" cy="39736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415645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6304" y="9467481"/>
              <a:ext cx="192916" cy="1310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73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574684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21585" y="2424875"/>
            <a:ext cx="7299325" cy="21520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100" b="1" dirty="0">
                <a:solidFill>
                  <a:srgbClr val="FF4545"/>
                </a:solidFill>
                <a:latin typeface="Open Sans"/>
                <a:cs typeface="Open Sans"/>
              </a:rPr>
              <a:t>Our </a:t>
            </a:r>
            <a:r>
              <a:rPr sz="3100" b="1" spc="-10" dirty="0">
                <a:solidFill>
                  <a:srgbClr val="FF4545"/>
                </a:solidFill>
                <a:latin typeface="Open Sans"/>
                <a:cs typeface="Open Sans"/>
              </a:rPr>
              <a:t>Vision</a:t>
            </a:r>
            <a:endParaRPr sz="31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3100" dirty="0">
              <a:latin typeface="Open Sans"/>
              <a:cs typeface="Open Sans"/>
            </a:endParaRPr>
          </a:p>
          <a:p>
            <a:pPr algn="ctr">
              <a:lnSpc>
                <a:spcPct val="100000"/>
              </a:lnSpc>
            </a:pPr>
            <a:r>
              <a:rPr sz="2850" dirty="0">
                <a:solidFill>
                  <a:srgbClr val="0D3352"/>
                </a:solidFill>
                <a:latin typeface="Arial"/>
                <a:cs typeface="Arial"/>
              </a:rPr>
              <a:t>Lead</a:t>
            </a:r>
            <a:r>
              <a:rPr sz="28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30" dirty="0">
                <a:solidFill>
                  <a:srgbClr val="0D3352"/>
                </a:solidFill>
                <a:latin typeface="Arial"/>
                <a:cs typeface="Arial"/>
              </a:rPr>
              <a:t>the</a:t>
            </a:r>
            <a:r>
              <a:rPr sz="28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50" dirty="0">
                <a:solidFill>
                  <a:srgbClr val="0D3352"/>
                </a:solidFill>
                <a:latin typeface="Arial"/>
                <a:cs typeface="Arial"/>
              </a:rPr>
              <a:t>future</a:t>
            </a:r>
            <a:r>
              <a:rPr sz="28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45" dirty="0">
                <a:solidFill>
                  <a:srgbClr val="0D3352"/>
                </a:solidFill>
                <a:latin typeface="Arial"/>
                <a:cs typeface="Arial"/>
              </a:rPr>
              <a:t>of</a:t>
            </a:r>
            <a:r>
              <a:rPr sz="28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30" dirty="0">
                <a:solidFill>
                  <a:srgbClr val="0D3352"/>
                </a:solidFill>
                <a:latin typeface="Arial"/>
                <a:cs typeface="Arial"/>
              </a:rPr>
              <a:t>the</a:t>
            </a:r>
            <a:r>
              <a:rPr sz="28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35" dirty="0">
                <a:solidFill>
                  <a:srgbClr val="0D3352"/>
                </a:solidFill>
                <a:latin typeface="Arial"/>
                <a:cs typeface="Arial"/>
              </a:rPr>
              <a:t>built</a:t>
            </a:r>
            <a:r>
              <a:rPr sz="2850" spc="-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25" dirty="0">
                <a:solidFill>
                  <a:srgbClr val="0D3352"/>
                </a:solidFill>
                <a:latin typeface="Arial"/>
                <a:cs typeface="Arial"/>
              </a:rPr>
              <a:t>environment</a:t>
            </a:r>
            <a:r>
              <a:rPr sz="2850" spc="-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50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endParaRPr sz="2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60"/>
              </a:spcBef>
            </a:pPr>
            <a:r>
              <a:rPr sz="2850" b="1" u="heavy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make</a:t>
            </a:r>
            <a:r>
              <a:rPr sz="2850" b="1" u="heavy" spc="-25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 </a:t>
            </a:r>
            <a:r>
              <a:rPr sz="2850" b="1" u="heavy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the</a:t>
            </a:r>
            <a:r>
              <a:rPr sz="2850" b="1" u="heavy" spc="-20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 </a:t>
            </a:r>
            <a:r>
              <a:rPr sz="2850" b="1" u="heavy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world</a:t>
            </a:r>
            <a:r>
              <a:rPr sz="2850" b="1" u="heavy" spc="-20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 </a:t>
            </a:r>
            <a:r>
              <a:rPr sz="2850" b="1" u="heavy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a</a:t>
            </a:r>
            <a:r>
              <a:rPr sz="2850" b="1" u="heavy" spc="-20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 </a:t>
            </a:r>
            <a:r>
              <a:rPr sz="2850" b="1" u="heavy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better</a:t>
            </a:r>
            <a:r>
              <a:rPr sz="2850" b="1" u="heavy" spc="-30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 </a:t>
            </a:r>
            <a:r>
              <a:rPr sz="2850" b="1" u="heavy" spc="-10" dirty="0">
                <a:solidFill>
                  <a:srgbClr val="0D3352"/>
                </a:solidFill>
                <a:uFill>
                  <a:solidFill>
                    <a:srgbClr val="FF4545"/>
                  </a:solidFill>
                </a:uFill>
                <a:latin typeface="Open Sans"/>
                <a:cs typeface="Open Sans"/>
              </a:rPr>
              <a:t>place</a:t>
            </a:r>
            <a:r>
              <a:rPr sz="2850" b="1" spc="-10" dirty="0">
                <a:solidFill>
                  <a:srgbClr val="0D3352"/>
                </a:solidFill>
                <a:latin typeface="Open Sans"/>
                <a:cs typeface="Open Sans"/>
              </a:rPr>
              <a:t>.</a:t>
            </a:r>
            <a:endParaRPr sz="2850" dirty="0">
              <a:latin typeface="Open Sans"/>
              <a:cs typeface="Open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9821" y="6120037"/>
            <a:ext cx="7602855" cy="2715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100" b="1" dirty="0">
                <a:solidFill>
                  <a:srgbClr val="FF4545"/>
                </a:solidFill>
                <a:latin typeface="Open Sans"/>
                <a:cs typeface="Open Sans"/>
              </a:rPr>
              <a:t>Our </a:t>
            </a:r>
            <a:r>
              <a:rPr sz="3100" b="1" spc="-10" dirty="0">
                <a:solidFill>
                  <a:srgbClr val="FF4545"/>
                </a:solidFill>
                <a:latin typeface="Open Sans"/>
                <a:cs typeface="Open Sans"/>
              </a:rPr>
              <a:t>Mission</a:t>
            </a:r>
            <a:endParaRPr sz="3100" dirty="0">
              <a:latin typeface="Open Sans"/>
              <a:cs typeface="Open Sans"/>
            </a:endParaRPr>
          </a:p>
          <a:p>
            <a:pPr marL="12700" marR="5080" algn="ctr">
              <a:lnSpc>
                <a:spcPct val="140900"/>
              </a:lnSpc>
              <a:spcBef>
                <a:spcPts val="2980"/>
              </a:spcBef>
            </a:pPr>
            <a:r>
              <a:rPr sz="2850" b="1" dirty="0">
                <a:solidFill>
                  <a:srgbClr val="0D3352"/>
                </a:solidFill>
                <a:latin typeface="Open Sans"/>
                <a:cs typeface="Open Sans"/>
              </a:rPr>
              <a:t>We</a:t>
            </a:r>
            <a:r>
              <a:rPr sz="285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850" b="1" dirty="0">
                <a:solidFill>
                  <a:srgbClr val="0D3352"/>
                </a:solidFill>
                <a:latin typeface="Open Sans"/>
                <a:cs typeface="Open Sans"/>
              </a:rPr>
              <a:t>advance</a:t>
            </a:r>
            <a:r>
              <a:rPr sz="2850" b="1" spc="-3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850" b="1" dirty="0">
                <a:solidFill>
                  <a:srgbClr val="0D3352"/>
                </a:solidFill>
                <a:latin typeface="Open Sans"/>
                <a:cs typeface="Open Sans"/>
              </a:rPr>
              <a:t>our</a:t>
            </a:r>
            <a:r>
              <a:rPr sz="2850" b="1" spc="-40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850" b="1" dirty="0">
                <a:solidFill>
                  <a:srgbClr val="0D3352"/>
                </a:solidFill>
                <a:latin typeface="Open Sans"/>
                <a:cs typeface="Open Sans"/>
              </a:rPr>
              <a:t>collective</a:t>
            </a:r>
            <a:r>
              <a:rPr sz="2850" b="1" spc="-35" dirty="0">
                <a:solidFill>
                  <a:srgbClr val="0D3352"/>
                </a:solidFill>
                <a:latin typeface="Open Sans"/>
                <a:cs typeface="Open Sans"/>
              </a:rPr>
              <a:t> </a:t>
            </a:r>
            <a:r>
              <a:rPr sz="2850" spc="50" dirty="0">
                <a:solidFill>
                  <a:srgbClr val="0D3352"/>
                </a:solidFill>
                <a:latin typeface="Arial"/>
                <a:cs typeface="Arial"/>
              </a:rPr>
              <a:t>knowledge, </a:t>
            </a:r>
            <a:r>
              <a:rPr sz="2850" dirty="0">
                <a:solidFill>
                  <a:srgbClr val="0D3352"/>
                </a:solidFill>
                <a:latin typeface="Arial"/>
                <a:cs typeface="Arial"/>
              </a:rPr>
              <a:t>value</a:t>
            </a:r>
            <a:r>
              <a:rPr sz="2850" spc="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rgbClr val="0D3352"/>
                </a:solidFill>
                <a:latin typeface="Arial"/>
                <a:cs typeface="Arial"/>
              </a:rPr>
              <a:t>and</a:t>
            </a:r>
            <a:r>
              <a:rPr sz="2850" spc="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30" dirty="0">
                <a:solidFill>
                  <a:srgbClr val="0D3352"/>
                </a:solidFill>
                <a:latin typeface="Arial"/>
                <a:cs typeface="Arial"/>
              </a:rPr>
              <a:t>growth</a:t>
            </a:r>
            <a:r>
              <a:rPr sz="2850" spc="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65" dirty="0">
                <a:solidFill>
                  <a:srgbClr val="0D3352"/>
                </a:solidFill>
                <a:latin typeface="Arial"/>
                <a:cs typeface="Arial"/>
              </a:rPr>
              <a:t>for</a:t>
            </a:r>
            <a:r>
              <a:rPr sz="2850" spc="35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D3352"/>
                </a:solidFill>
                <a:latin typeface="Arial"/>
                <a:cs typeface="Arial"/>
              </a:rPr>
              <a:t>Facility</a:t>
            </a:r>
            <a:r>
              <a:rPr sz="2850" spc="3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80" dirty="0">
                <a:solidFill>
                  <a:srgbClr val="0D3352"/>
                </a:solidFill>
                <a:latin typeface="Arial"/>
                <a:cs typeface="Arial"/>
              </a:rPr>
              <a:t>Management </a:t>
            </a:r>
            <a:r>
              <a:rPr sz="2850" spc="65" dirty="0">
                <a:solidFill>
                  <a:srgbClr val="0D3352"/>
                </a:solidFill>
                <a:latin typeface="Arial"/>
                <a:cs typeface="Arial"/>
              </a:rPr>
              <a:t>professionals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75" dirty="0">
                <a:solidFill>
                  <a:srgbClr val="0D3352"/>
                </a:solidFill>
                <a:latin typeface="Arial"/>
                <a:cs typeface="Arial"/>
              </a:rPr>
              <a:t>to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60" dirty="0">
                <a:solidFill>
                  <a:srgbClr val="0D3352"/>
                </a:solidFill>
                <a:latin typeface="Arial"/>
                <a:cs typeface="Arial"/>
              </a:rPr>
              <a:t>perform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10" dirty="0">
                <a:solidFill>
                  <a:srgbClr val="0D3352"/>
                </a:solidFill>
                <a:latin typeface="Arial"/>
                <a:cs typeface="Arial"/>
              </a:rPr>
              <a:t>at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130" dirty="0">
                <a:solidFill>
                  <a:srgbClr val="0D3352"/>
                </a:solidFill>
                <a:latin typeface="Arial"/>
                <a:cs typeface="Arial"/>
              </a:rPr>
              <a:t>the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70" dirty="0">
                <a:solidFill>
                  <a:srgbClr val="0D3352"/>
                </a:solidFill>
                <a:latin typeface="Arial"/>
                <a:cs typeface="Arial"/>
              </a:rPr>
              <a:t>highest</a:t>
            </a:r>
            <a:r>
              <a:rPr sz="2850" spc="-40" dirty="0">
                <a:solidFill>
                  <a:srgbClr val="0D3352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D3352"/>
                </a:solidFill>
                <a:latin typeface="Arial"/>
                <a:cs typeface="Arial"/>
              </a:rPr>
              <a:t>level.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38422" y="7541328"/>
            <a:ext cx="4705178" cy="45719"/>
          </a:xfrm>
          <a:custGeom>
            <a:avLst/>
            <a:gdLst/>
            <a:ahLst/>
            <a:cxnLst/>
            <a:rect l="l" t="t" r="r" b="b"/>
            <a:pathLst>
              <a:path w="4749800">
                <a:moveTo>
                  <a:pt x="0" y="0"/>
                </a:moveTo>
                <a:lnTo>
                  <a:pt x="4749434" y="0"/>
                </a:lnTo>
              </a:path>
            </a:pathLst>
          </a:custGeom>
          <a:ln w="49365">
            <a:solidFill>
              <a:srgbClr val="FF45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44000" y="2327052"/>
            <a:ext cx="1028699" cy="1028699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411016" y="2323229"/>
            <a:ext cx="6479540" cy="6463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4345">
              <a:lnSpc>
                <a:spcPct val="115399"/>
              </a:lnSpc>
              <a:spcBef>
                <a:spcPts val="100"/>
              </a:spcBef>
            </a:pP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Global</a:t>
            </a:r>
            <a:r>
              <a:rPr sz="2600" b="1" spc="-10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diversity,</a:t>
            </a:r>
            <a:r>
              <a:rPr sz="2600" b="1" spc="-9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inclusion</a:t>
            </a:r>
            <a:r>
              <a:rPr sz="2600" b="1" spc="-9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and</a:t>
            </a:r>
            <a:r>
              <a:rPr sz="2600" b="1" spc="-9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social equality</a:t>
            </a:r>
            <a:endParaRPr sz="26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6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2600">
              <a:latin typeface="Open Sans"/>
              <a:cs typeface="Open Sans"/>
            </a:endParaRPr>
          </a:p>
          <a:p>
            <a:pPr marL="12700" marR="1714500">
              <a:lnSpc>
                <a:spcPct val="115399"/>
              </a:lnSpc>
            </a:pP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Sustainability,</a:t>
            </a:r>
            <a:r>
              <a:rPr sz="2600" b="1" spc="-8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resilience</a:t>
            </a:r>
            <a:r>
              <a:rPr sz="2600" b="1" spc="-8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25" dirty="0">
                <a:solidFill>
                  <a:srgbClr val="0D3345"/>
                </a:solidFill>
                <a:latin typeface="Open Sans"/>
                <a:cs typeface="Open Sans"/>
              </a:rPr>
              <a:t>and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responsible</a:t>
            </a:r>
            <a:r>
              <a:rPr sz="2600" b="1" spc="-15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stewardship</a:t>
            </a:r>
            <a:endParaRPr sz="26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6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600">
              <a:latin typeface="Open Sans"/>
              <a:cs typeface="Open Sans"/>
            </a:endParaRPr>
          </a:p>
          <a:p>
            <a:pPr marL="12700" marR="1376045">
              <a:lnSpc>
                <a:spcPct val="115399"/>
              </a:lnSpc>
            </a:pP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Open,</a:t>
            </a:r>
            <a:r>
              <a:rPr sz="2600" b="1" spc="-13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honest,</a:t>
            </a:r>
            <a:r>
              <a:rPr sz="2600" b="1" spc="-12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transparent</a:t>
            </a:r>
            <a:r>
              <a:rPr sz="2600" b="1" spc="-12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25" dirty="0">
                <a:solidFill>
                  <a:srgbClr val="0D3345"/>
                </a:solidFill>
                <a:latin typeface="Open Sans"/>
                <a:cs typeface="Open Sans"/>
              </a:rPr>
              <a:t>and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interactive</a:t>
            </a:r>
            <a:r>
              <a:rPr sz="2600" b="1" spc="-13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communications</a:t>
            </a:r>
            <a:endParaRPr sz="26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450"/>
              </a:spcBef>
            </a:pPr>
            <a:endParaRPr sz="2600">
              <a:latin typeface="Open Sans"/>
              <a:cs typeface="Open Sans"/>
            </a:endParaRPr>
          </a:p>
          <a:p>
            <a:pPr marL="12700" marR="5080">
              <a:lnSpc>
                <a:spcPct val="115399"/>
              </a:lnSpc>
            </a:pP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Growth</a:t>
            </a:r>
            <a:r>
              <a:rPr sz="2600" b="1" spc="-9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through</a:t>
            </a:r>
            <a:r>
              <a:rPr sz="2600" b="1" spc="-8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innovation,</a:t>
            </a:r>
            <a:r>
              <a:rPr sz="2600" b="1" spc="-8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leadership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and</a:t>
            </a:r>
            <a:r>
              <a:rPr sz="2600" b="1" spc="-7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sharing</a:t>
            </a:r>
            <a:r>
              <a:rPr sz="2600" b="1" spc="-65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dirty="0">
                <a:solidFill>
                  <a:srgbClr val="0D3345"/>
                </a:solidFill>
                <a:latin typeface="Open Sans"/>
                <a:cs typeface="Open Sans"/>
              </a:rPr>
              <a:t>of</a:t>
            </a:r>
            <a:r>
              <a:rPr sz="2600" b="1" spc="-70" dirty="0">
                <a:solidFill>
                  <a:srgbClr val="0D3345"/>
                </a:solidFill>
                <a:latin typeface="Open Sans"/>
                <a:cs typeface="Open Sans"/>
              </a:rPr>
              <a:t> </a:t>
            </a:r>
            <a:r>
              <a:rPr sz="2600" b="1" spc="-10" dirty="0">
                <a:solidFill>
                  <a:srgbClr val="0D3345"/>
                </a:solidFill>
                <a:latin typeface="Open Sans"/>
                <a:cs typeface="Open Sans"/>
              </a:rPr>
              <a:t>knowledge</a:t>
            </a:r>
            <a:endParaRPr sz="2600">
              <a:latin typeface="Open Sans"/>
              <a:cs typeface="Open Sans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44000" y="4149945"/>
            <a:ext cx="1028699" cy="10286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44000" y="5972837"/>
            <a:ext cx="1000124" cy="102869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44000" y="7795730"/>
            <a:ext cx="1028699" cy="1028699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6058"/>
            <a:ext cx="15707994" cy="1996439"/>
          </a:xfrm>
          <a:prstGeom prst="rect">
            <a:avLst/>
          </a:prstGeom>
        </p:spPr>
        <p:txBody>
          <a:bodyPr vert="horz" wrap="square" lIns="0" tIns="361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5"/>
              </a:spcBef>
              <a:tabLst>
                <a:tab pos="4909185" algn="l"/>
                <a:tab pos="6311265" algn="l"/>
                <a:tab pos="11724005" algn="l"/>
              </a:tabLst>
            </a:pPr>
            <a:r>
              <a:rPr spc="-10" dirty="0"/>
              <a:t>Empowering</a:t>
            </a:r>
            <a:r>
              <a:rPr dirty="0"/>
              <a:t>	</a:t>
            </a:r>
            <a:r>
              <a:rPr spc="-25" dirty="0"/>
              <a:t>FM</a:t>
            </a:r>
            <a:r>
              <a:rPr dirty="0"/>
              <a:t>	</a:t>
            </a:r>
            <a:r>
              <a:rPr spc="-10" dirty="0"/>
              <a:t>Professionals</a:t>
            </a:r>
            <a:r>
              <a:rPr dirty="0"/>
              <a:t>	</a:t>
            </a:r>
            <a:r>
              <a:rPr spc="-10" dirty="0"/>
              <a:t>Worldwide</a:t>
            </a: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IFMA</a:t>
            </a:r>
            <a:r>
              <a:rPr sz="3000" b="0" spc="-35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is</a:t>
            </a:r>
            <a:r>
              <a:rPr sz="3000" b="0" spc="-30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committed</a:t>
            </a:r>
            <a:r>
              <a:rPr sz="3000" b="0" spc="-30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to</a:t>
            </a:r>
            <a:r>
              <a:rPr sz="3000" b="0" spc="-35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empowering</a:t>
            </a:r>
            <a:r>
              <a:rPr sz="3000" b="0" spc="-30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facility</a:t>
            </a:r>
            <a:r>
              <a:rPr sz="3000" b="0" spc="-30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management</a:t>
            </a:r>
            <a:r>
              <a:rPr sz="3000" b="0" spc="-35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dirty="0">
                <a:solidFill>
                  <a:srgbClr val="4E8FB0"/>
                </a:solidFill>
                <a:latin typeface="Roboto"/>
                <a:cs typeface="Roboto"/>
              </a:rPr>
              <a:t>professionals</a:t>
            </a:r>
            <a:r>
              <a:rPr sz="3000" b="0" spc="-30" dirty="0">
                <a:solidFill>
                  <a:srgbClr val="4E8FB0"/>
                </a:solidFill>
                <a:latin typeface="Roboto"/>
                <a:cs typeface="Roboto"/>
              </a:rPr>
              <a:t> </a:t>
            </a:r>
            <a:r>
              <a:rPr sz="3000" b="0" spc="-10" dirty="0">
                <a:solidFill>
                  <a:srgbClr val="4E8FB0"/>
                </a:solidFill>
                <a:latin typeface="Roboto"/>
                <a:cs typeface="Roboto"/>
              </a:rPr>
              <a:t>through:</a:t>
            </a:r>
            <a:endParaRPr sz="3000">
              <a:latin typeface="Roboto"/>
              <a:cs typeface="Robo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3445" y="2884321"/>
            <a:ext cx="6459220" cy="2902585"/>
            <a:chOff x="2023445" y="2884321"/>
            <a:chExt cx="6459220" cy="2902585"/>
          </a:xfrm>
        </p:grpSpPr>
        <p:sp>
          <p:nvSpPr>
            <p:cNvPr id="5" name="object 5"/>
            <p:cNvSpPr/>
            <p:nvPr/>
          </p:nvSpPr>
          <p:spPr>
            <a:xfrm>
              <a:off x="2243649" y="2884321"/>
              <a:ext cx="6238875" cy="2714625"/>
            </a:xfrm>
            <a:custGeom>
              <a:avLst/>
              <a:gdLst/>
              <a:ahLst/>
              <a:cxnLst/>
              <a:rect l="l" t="t" r="r" b="b"/>
              <a:pathLst>
                <a:path w="6238875" h="2714625">
                  <a:moveTo>
                    <a:pt x="5866477" y="2714530"/>
                  </a:moveTo>
                  <a:lnTo>
                    <a:pt x="370879" y="2714530"/>
                  </a:lnTo>
                  <a:lnTo>
                    <a:pt x="323576" y="2711399"/>
                  </a:lnTo>
                  <a:lnTo>
                    <a:pt x="324528" y="2711399"/>
                  </a:lnTo>
                  <a:lnTo>
                    <a:pt x="279157" y="2702245"/>
                  </a:lnTo>
                  <a:lnTo>
                    <a:pt x="279340" y="2702245"/>
                  </a:lnTo>
                  <a:lnTo>
                    <a:pt x="236293" y="2687423"/>
                  </a:lnTo>
                  <a:lnTo>
                    <a:pt x="195781" y="2667287"/>
                  </a:lnTo>
                  <a:lnTo>
                    <a:pt x="158149" y="2642192"/>
                  </a:lnTo>
                  <a:lnTo>
                    <a:pt x="123726" y="2612493"/>
                  </a:lnTo>
                  <a:lnTo>
                    <a:pt x="92841" y="2578546"/>
                  </a:lnTo>
                  <a:lnTo>
                    <a:pt x="65818" y="2540704"/>
                  </a:lnTo>
                  <a:lnTo>
                    <a:pt x="42982" y="2499323"/>
                  </a:lnTo>
                  <a:lnTo>
                    <a:pt x="24658" y="2454758"/>
                  </a:lnTo>
                  <a:lnTo>
                    <a:pt x="11171" y="2407364"/>
                  </a:lnTo>
                  <a:lnTo>
                    <a:pt x="2845" y="2357495"/>
                  </a:lnTo>
                  <a:lnTo>
                    <a:pt x="0" y="2305507"/>
                  </a:lnTo>
                  <a:lnTo>
                    <a:pt x="0" y="409021"/>
                  </a:lnTo>
                  <a:lnTo>
                    <a:pt x="2849" y="358269"/>
                  </a:lnTo>
                  <a:lnTo>
                    <a:pt x="11181" y="309241"/>
                  </a:lnTo>
                  <a:lnTo>
                    <a:pt x="24674" y="262345"/>
                  </a:lnTo>
                  <a:lnTo>
                    <a:pt x="43004" y="217986"/>
                  </a:lnTo>
                  <a:lnTo>
                    <a:pt x="65847" y="176570"/>
                  </a:lnTo>
                  <a:lnTo>
                    <a:pt x="92881" y="138506"/>
                  </a:lnTo>
                  <a:lnTo>
                    <a:pt x="123783" y="104198"/>
                  </a:lnTo>
                  <a:lnTo>
                    <a:pt x="158229" y="74053"/>
                  </a:lnTo>
                  <a:lnTo>
                    <a:pt x="195896" y="48477"/>
                  </a:lnTo>
                  <a:lnTo>
                    <a:pt x="236461" y="27878"/>
                  </a:lnTo>
                  <a:lnTo>
                    <a:pt x="279601" y="12661"/>
                  </a:lnTo>
                  <a:lnTo>
                    <a:pt x="324993" y="3233"/>
                  </a:lnTo>
                  <a:lnTo>
                    <a:pt x="372313" y="0"/>
                  </a:lnTo>
                  <a:lnTo>
                    <a:pt x="5866483" y="0"/>
                  </a:lnTo>
                  <a:lnTo>
                    <a:pt x="5913785" y="3233"/>
                  </a:lnTo>
                  <a:lnTo>
                    <a:pt x="5959164" y="12661"/>
                  </a:lnTo>
                  <a:lnTo>
                    <a:pt x="6002296" y="27878"/>
                  </a:lnTo>
                  <a:lnTo>
                    <a:pt x="6042858" y="48477"/>
                  </a:lnTo>
                  <a:lnTo>
                    <a:pt x="6053632" y="55793"/>
                  </a:lnTo>
                  <a:lnTo>
                    <a:pt x="372313" y="55793"/>
                  </a:lnTo>
                  <a:lnTo>
                    <a:pt x="327959" y="59073"/>
                  </a:lnTo>
                  <a:lnTo>
                    <a:pt x="285406" y="68615"/>
                  </a:lnTo>
                  <a:lnTo>
                    <a:pt x="245044" y="83966"/>
                  </a:lnTo>
                  <a:lnTo>
                    <a:pt x="207267" y="104674"/>
                  </a:lnTo>
                  <a:lnTo>
                    <a:pt x="172466" y="130288"/>
                  </a:lnTo>
                  <a:lnTo>
                    <a:pt x="141033" y="160357"/>
                  </a:lnTo>
                  <a:lnTo>
                    <a:pt x="113361" y="194428"/>
                  </a:lnTo>
                  <a:lnTo>
                    <a:pt x="89840" y="232051"/>
                  </a:lnTo>
                  <a:lnTo>
                    <a:pt x="70864" y="272773"/>
                  </a:lnTo>
                  <a:lnTo>
                    <a:pt x="56825" y="316143"/>
                  </a:lnTo>
                  <a:lnTo>
                    <a:pt x="48114" y="361710"/>
                  </a:lnTo>
                  <a:lnTo>
                    <a:pt x="45123" y="409021"/>
                  </a:lnTo>
                  <a:lnTo>
                    <a:pt x="45123" y="2305507"/>
                  </a:lnTo>
                  <a:lnTo>
                    <a:pt x="48114" y="2354243"/>
                  </a:lnTo>
                  <a:lnTo>
                    <a:pt x="56825" y="2401000"/>
                  </a:lnTo>
                  <a:lnTo>
                    <a:pt x="70864" y="2445348"/>
                  </a:lnTo>
                  <a:lnTo>
                    <a:pt x="89840" y="2486858"/>
                  </a:lnTo>
                  <a:lnTo>
                    <a:pt x="113361" y="2525096"/>
                  </a:lnTo>
                  <a:lnTo>
                    <a:pt x="141033" y="2559635"/>
                  </a:lnTo>
                  <a:lnTo>
                    <a:pt x="172466" y="2590041"/>
                  </a:lnTo>
                  <a:lnTo>
                    <a:pt x="207267" y="2615885"/>
                  </a:lnTo>
                  <a:lnTo>
                    <a:pt x="245044" y="2636735"/>
                  </a:lnTo>
                  <a:lnTo>
                    <a:pt x="285406" y="2652162"/>
                  </a:lnTo>
                  <a:lnTo>
                    <a:pt x="327959" y="2661734"/>
                  </a:lnTo>
                  <a:lnTo>
                    <a:pt x="372313" y="2665020"/>
                  </a:lnTo>
                  <a:lnTo>
                    <a:pt x="6046303" y="2665020"/>
                  </a:lnTo>
                  <a:lnTo>
                    <a:pt x="6042900" y="2667287"/>
                  </a:lnTo>
                  <a:lnTo>
                    <a:pt x="6002335" y="2687423"/>
                  </a:lnTo>
                  <a:lnTo>
                    <a:pt x="5959195" y="2702245"/>
                  </a:lnTo>
                  <a:lnTo>
                    <a:pt x="5913803" y="2711399"/>
                  </a:lnTo>
                  <a:lnTo>
                    <a:pt x="5866477" y="2714530"/>
                  </a:lnTo>
                  <a:close/>
                </a:path>
                <a:path w="6238875" h="2714625">
                  <a:moveTo>
                    <a:pt x="6046303" y="2665020"/>
                  </a:moveTo>
                  <a:lnTo>
                    <a:pt x="5866483" y="2665020"/>
                  </a:lnTo>
                  <a:lnTo>
                    <a:pt x="5910845" y="2661734"/>
                  </a:lnTo>
                  <a:lnTo>
                    <a:pt x="5953408" y="2652162"/>
                  </a:lnTo>
                  <a:lnTo>
                    <a:pt x="5993776" y="2636735"/>
                  </a:lnTo>
                  <a:lnTo>
                    <a:pt x="6031558" y="2615885"/>
                  </a:lnTo>
                  <a:lnTo>
                    <a:pt x="6066360" y="2590041"/>
                  </a:lnTo>
                  <a:lnTo>
                    <a:pt x="6097792" y="2559635"/>
                  </a:lnTo>
                  <a:lnTo>
                    <a:pt x="6125461" y="2525096"/>
                  </a:lnTo>
                  <a:lnTo>
                    <a:pt x="6148975" y="2486858"/>
                  </a:lnTo>
                  <a:lnTo>
                    <a:pt x="6167945" y="2445348"/>
                  </a:lnTo>
                  <a:lnTo>
                    <a:pt x="6181978" y="2401000"/>
                  </a:lnTo>
                  <a:lnTo>
                    <a:pt x="6190684" y="2354243"/>
                  </a:lnTo>
                  <a:lnTo>
                    <a:pt x="6193674" y="2305507"/>
                  </a:lnTo>
                  <a:lnTo>
                    <a:pt x="6193674" y="409021"/>
                  </a:lnTo>
                  <a:lnTo>
                    <a:pt x="6190683" y="361710"/>
                  </a:lnTo>
                  <a:lnTo>
                    <a:pt x="6181971" y="316143"/>
                  </a:lnTo>
                  <a:lnTo>
                    <a:pt x="6167932" y="272773"/>
                  </a:lnTo>
                  <a:lnTo>
                    <a:pt x="6148956" y="232051"/>
                  </a:lnTo>
                  <a:lnTo>
                    <a:pt x="6125436" y="194428"/>
                  </a:lnTo>
                  <a:lnTo>
                    <a:pt x="6097763" y="160357"/>
                  </a:lnTo>
                  <a:lnTo>
                    <a:pt x="6066330" y="130288"/>
                  </a:lnTo>
                  <a:lnTo>
                    <a:pt x="6031529" y="104674"/>
                  </a:lnTo>
                  <a:lnTo>
                    <a:pt x="5993752" y="83966"/>
                  </a:lnTo>
                  <a:lnTo>
                    <a:pt x="5953390" y="68615"/>
                  </a:lnTo>
                  <a:lnTo>
                    <a:pt x="5910836" y="59073"/>
                  </a:lnTo>
                  <a:lnTo>
                    <a:pt x="5866482" y="55793"/>
                  </a:lnTo>
                  <a:lnTo>
                    <a:pt x="6053632" y="55793"/>
                  </a:lnTo>
                  <a:lnTo>
                    <a:pt x="6114975" y="104198"/>
                  </a:lnTo>
                  <a:lnTo>
                    <a:pt x="6145882" y="138506"/>
                  </a:lnTo>
                  <a:lnTo>
                    <a:pt x="6172923" y="176570"/>
                  </a:lnTo>
                  <a:lnTo>
                    <a:pt x="6195774" y="217986"/>
                  </a:lnTo>
                  <a:lnTo>
                    <a:pt x="6214110" y="262345"/>
                  </a:lnTo>
                  <a:lnTo>
                    <a:pt x="6227609" y="309241"/>
                  </a:lnTo>
                  <a:lnTo>
                    <a:pt x="6235946" y="358269"/>
                  </a:lnTo>
                  <a:lnTo>
                    <a:pt x="6238797" y="409021"/>
                  </a:lnTo>
                  <a:lnTo>
                    <a:pt x="6238797" y="2305507"/>
                  </a:lnTo>
                  <a:lnTo>
                    <a:pt x="6235947" y="2357495"/>
                  </a:lnTo>
                  <a:lnTo>
                    <a:pt x="6227615" y="2407364"/>
                  </a:lnTo>
                  <a:lnTo>
                    <a:pt x="6214122" y="2454758"/>
                  </a:lnTo>
                  <a:lnTo>
                    <a:pt x="6195792" y="2499323"/>
                  </a:lnTo>
                  <a:lnTo>
                    <a:pt x="6172949" y="2540704"/>
                  </a:lnTo>
                  <a:lnTo>
                    <a:pt x="6145915" y="2578546"/>
                  </a:lnTo>
                  <a:lnTo>
                    <a:pt x="6115013" y="2612493"/>
                  </a:lnTo>
                  <a:lnTo>
                    <a:pt x="6080567" y="2642192"/>
                  </a:lnTo>
                  <a:lnTo>
                    <a:pt x="6046303" y="266502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3445" y="3111665"/>
              <a:ext cx="6196965" cy="2674620"/>
            </a:xfrm>
            <a:custGeom>
              <a:avLst/>
              <a:gdLst/>
              <a:ahLst/>
              <a:cxnLst/>
              <a:rect l="l" t="t" r="r" b="b"/>
              <a:pathLst>
                <a:path w="6196965" h="2674620">
                  <a:moveTo>
                    <a:pt x="5849118" y="2674619"/>
                  </a:moveTo>
                  <a:lnTo>
                    <a:pt x="351442" y="2674619"/>
                  </a:lnTo>
                  <a:lnTo>
                    <a:pt x="306667" y="2671684"/>
                  </a:lnTo>
                  <a:lnTo>
                    <a:pt x="305739" y="2671684"/>
                  </a:lnTo>
                  <a:lnTo>
                    <a:pt x="262859" y="2662843"/>
                  </a:lnTo>
                  <a:lnTo>
                    <a:pt x="262681" y="2662843"/>
                  </a:lnTo>
                  <a:lnTo>
                    <a:pt x="221996" y="2648565"/>
                  </a:lnTo>
                  <a:lnTo>
                    <a:pt x="183726" y="2629224"/>
                  </a:lnTo>
                  <a:lnTo>
                    <a:pt x="148270" y="2605194"/>
                  </a:lnTo>
                  <a:lnTo>
                    <a:pt x="115902" y="2576850"/>
                  </a:lnTo>
                  <a:lnTo>
                    <a:pt x="86907" y="2544565"/>
                  </a:lnTo>
                  <a:lnTo>
                    <a:pt x="61574" y="2508713"/>
                  </a:lnTo>
                  <a:lnTo>
                    <a:pt x="40192" y="2469669"/>
                  </a:lnTo>
                  <a:lnTo>
                    <a:pt x="23054" y="2427806"/>
                  </a:lnTo>
                  <a:lnTo>
                    <a:pt x="10449" y="2383499"/>
                  </a:lnTo>
                  <a:lnTo>
                    <a:pt x="2669" y="2337121"/>
                  </a:lnTo>
                  <a:lnTo>
                    <a:pt x="0" y="2289047"/>
                  </a:lnTo>
                  <a:lnTo>
                    <a:pt x="0" y="385667"/>
                  </a:lnTo>
                  <a:lnTo>
                    <a:pt x="2656" y="336357"/>
                  </a:lnTo>
                  <a:lnTo>
                    <a:pt x="10431" y="289138"/>
                  </a:lnTo>
                  <a:lnTo>
                    <a:pt x="23031" y="244333"/>
                  </a:lnTo>
                  <a:lnTo>
                    <a:pt x="40163" y="202264"/>
                  </a:lnTo>
                  <a:lnTo>
                    <a:pt x="61536" y="163254"/>
                  </a:lnTo>
                  <a:lnTo>
                    <a:pt x="86856" y="127626"/>
                  </a:lnTo>
                  <a:lnTo>
                    <a:pt x="115831" y="95701"/>
                  </a:lnTo>
                  <a:lnTo>
                    <a:pt x="148168" y="67803"/>
                  </a:lnTo>
                  <a:lnTo>
                    <a:pt x="183575" y="44254"/>
                  </a:lnTo>
                  <a:lnTo>
                    <a:pt x="221758" y="25376"/>
                  </a:lnTo>
                  <a:lnTo>
                    <a:pt x="262426" y="11493"/>
                  </a:lnTo>
                  <a:lnTo>
                    <a:pt x="305285" y="2927"/>
                  </a:lnTo>
                  <a:lnTo>
                    <a:pt x="350043" y="0"/>
                  </a:lnTo>
                  <a:lnTo>
                    <a:pt x="5849112" y="0"/>
                  </a:lnTo>
                  <a:lnTo>
                    <a:pt x="5892746" y="2927"/>
                  </a:lnTo>
                  <a:lnTo>
                    <a:pt x="5934840" y="11493"/>
                  </a:lnTo>
                  <a:lnTo>
                    <a:pt x="5975055" y="25376"/>
                  </a:lnTo>
                  <a:lnTo>
                    <a:pt x="6013051" y="44254"/>
                  </a:lnTo>
                  <a:lnTo>
                    <a:pt x="6048489" y="67803"/>
                  </a:lnTo>
                  <a:lnTo>
                    <a:pt x="6081029" y="95701"/>
                  </a:lnTo>
                  <a:lnTo>
                    <a:pt x="6110332" y="127626"/>
                  </a:lnTo>
                  <a:lnTo>
                    <a:pt x="6136058" y="163254"/>
                  </a:lnTo>
                  <a:lnTo>
                    <a:pt x="6157868" y="202264"/>
                  </a:lnTo>
                  <a:lnTo>
                    <a:pt x="6175422" y="244333"/>
                  </a:lnTo>
                  <a:lnTo>
                    <a:pt x="6188381" y="289138"/>
                  </a:lnTo>
                  <a:lnTo>
                    <a:pt x="6196361" y="336357"/>
                  </a:lnTo>
                  <a:lnTo>
                    <a:pt x="6196361" y="2337121"/>
                  </a:lnTo>
                  <a:lnTo>
                    <a:pt x="6188381" y="2383499"/>
                  </a:lnTo>
                  <a:lnTo>
                    <a:pt x="6175422" y="2427806"/>
                  </a:lnTo>
                  <a:lnTo>
                    <a:pt x="6157868" y="2469669"/>
                  </a:lnTo>
                  <a:lnTo>
                    <a:pt x="6136058" y="2508713"/>
                  </a:lnTo>
                  <a:lnTo>
                    <a:pt x="6110332" y="2544565"/>
                  </a:lnTo>
                  <a:lnTo>
                    <a:pt x="6081029" y="2576850"/>
                  </a:lnTo>
                  <a:lnTo>
                    <a:pt x="6048489" y="2605194"/>
                  </a:lnTo>
                  <a:lnTo>
                    <a:pt x="6013051" y="2629224"/>
                  </a:lnTo>
                  <a:lnTo>
                    <a:pt x="5975055" y="2648565"/>
                  </a:lnTo>
                  <a:lnTo>
                    <a:pt x="5934840" y="2662843"/>
                  </a:lnTo>
                  <a:lnTo>
                    <a:pt x="5892746" y="2671684"/>
                  </a:lnTo>
                  <a:lnTo>
                    <a:pt x="5849118" y="2674619"/>
                  </a:lnTo>
                  <a:close/>
                </a:path>
              </a:pathLst>
            </a:custGeom>
            <a:solidFill>
              <a:srgbClr val="FBB049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9" y="3313176"/>
              <a:ext cx="5931407" cy="218236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023445" y="6253094"/>
            <a:ext cx="6459220" cy="2905760"/>
            <a:chOff x="2023445" y="6253094"/>
            <a:chExt cx="6459220" cy="2905760"/>
          </a:xfrm>
        </p:grpSpPr>
        <p:sp>
          <p:nvSpPr>
            <p:cNvPr id="9" name="object 9"/>
            <p:cNvSpPr/>
            <p:nvPr/>
          </p:nvSpPr>
          <p:spPr>
            <a:xfrm>
              <a:off x="2243615" y="6253094"/>
              <a:ext cx="6238875" cy="2724150"/>
            </a:xfrm>
            <a:custGeom>
              <a:avLst/>
              <a:gdLst/>
              <a:ahLst/>
              <a:cxnLst/>
              <a:rect l="l" t="t" r="r" b="b"/>
              <a:pathLst>
                <a:path w="6238875" h="2724150">
                  <a:moveTo>
                    <a:pt x="5866547" y="2724149"/>
                  </a:moveTo>
                  <a:lnTo>
                    <a:pt x="372317" y="2724149"/>
                  </a:lnTo>
                  <a:lnTo>
                    <a:pt x="324996" y="2720905"/>
                  </a:lnTo>
                  <a:lnTo>
                    <a:pt x="279604" y="2711444"/>
                  </a:lnTo>
                  <a:lnTo>
                    <a:pt x="236464" y="2696174"/>
                  </a:lnTo>
                  <a:lnTo>
                    <a:pt x="195898" y="2675502"/>
                  </a:lnTo>
                  <a:lnTo>
                    <a:pt x="158231" y="2649837"/>
                  </a:lnTo>
                  <a:lnTo>
                    <a:pt x="123784" y="2619586"/>
                  </a:lnTo>
                  <a:lnTo>
                    <a:pt x="92882" y="2585157"/>
                  </a:lnTo>
                  <a:lnTo>
                    <a:pt x="65848" y="2546957"/>
                  </a:lnTo>
                  <a:lnTo>
                    <a:pt x="43004" y="2505395"/>
                  </a:lnTo>
                  <a:lnTo>
                    <a:pt x="24674" y="2460877"/>
                  </a:lnTo>
                  <a:lnTo>
                    <a:pt x="11182" y="2413812"/>
                  </a:lnTo>
                  <a:lnTo>
                    <a:pt x="2849" y="2364608"/>
                  </a:lnTo>
                  <a:lnTo>
                    <a:pt x="0" y="2313671"/>
                  </a:lnTo>
                  <a:lnTo>
                    <a:pt x="0" y="410477"/>
                  </a:lnTo>
                  <a:lnTo>
                    <a:pt x="2735" y="361577"/>
                  </a:lnTo>
                  <a:lnTo>
                    <a:pt x="11182" y="310336"/>
                  </a:lnTo>
                  <a:lnTo>
                    <a:pt x="24674" y="263271"/>
                  </a:lnTo>
                  <a:lnTo>
                    <a:pt x="43004" y="218754"/>
                  </a:lnTo>
                  <a:lnTo>
                    <a:pt x="65848" y="177191"/>
                  </a:lnTo>
                  <a:lnTo>
                    <a:pt x="92882" y="138992"/>
                  </a:lnTo>
                  <a:lnTo>
                    <a:pt x="123784" y="104562"/>
                  </a:lnTo>
                  <a:lnTo>
                    <a:pt x="158231" y="74311"/>
                  </a:lnTo>
                  <a:lnTo>
                    <a:pt x="195898" y="48646"/>
                  </a:lnTo>
                  <a:lnTo>
                    <a:pt x="236464" y="27975"/>
                  </a:lnTo>
                  <a:lnTo>
                    <a:pt x="279604" y="12705"/>
                  </a:lnTo>
                  <a:lnTo>
                    <a:pt x="324996" y="3244"/>
                  </a:lnTo>
                  <a:lnTo>
                    <a:pt x="372317" y="0"/>
                  </a:lnTo>
                  <a:lnTo>
                    <a:pt x="5866547" y="0"/>
                  </a:lnTo>
                  <a:lnTo>
                    <a:pt x="5913849" y="3244"/>
                  </a:lnTo>
                  <a:lnTo>
                    <a:pt x="5959228" y="12705"/>
                  </a:lnTo>
                  <a:lnTo>
                    <a:pt x="6002361" y="27975"/>
                  </a:lnTo>
                  <a:lnTo>
                    <a:pt x="6042924" y="48646"/>
                  </a:lnTo>
                  <a:lnTo>
                    <a:pt x="6044469" y="49699"/>
                  </a:lnTo>
                  <a:lnTo>
                    <a:pt x="373603" y="49699"/>
                  </a:lnTo>
                  <a:lnTo>
                    <a:pt x="329223" y="52998"/>
                  </a:lnTo>
                  <a:lnTo>
                    <a:pt x="328378" y="52998"/>
                  </a:lnTo>
                  <a:lnTo>
                    <a:pt x="285801" y="62605"/>
                  </a:lnTo>
                  <a:lnTo>
                    <a:pt x="285640" y="62605"/>
                  </a:lnTo>
                  <a:lnTo>
                    <a:pt x="245257" y="78088"/>
                  </a:lnTo>
                  <a:lnTo>
                    <a:pt x="207397" y="99014"/>
                  </a:lnTo>
                  <a:lnTo>
                    <a:pt x="172548" y="124951"/>
                  </a:lnTo>
                  <a:lnTo>
                    <a:pt x="141084" y="155467"/>
                  </a:lnTo>
                  <a:lnTo>
                    <a:pt x="113391" y="190128"/>
                  </a:lnTo>
                  <a:lnTo>
                    <a:pt x="89857" y="228502"/>
                  </a:lnTo>
                  <a:lnTo>
                    <a:pt x="70872" y="270156"/>
                  </a:lnTo>
                  <a:lnTo>
                    <a:pt x="56828" y="314659"/>
                  </a:lnTo>
                  <a:lnTo>
                    <a:pt x="48114" y="361577"/>
                  </a:lnTo>
                  <a:lnTo>
                    <a:pt x="45123" y="410477"/>
                  </a:lnTo>
                  <a:lnTo>
                    <a:pt x="45123" y="2313671"/>
                  </a:lnTo>
                  <a:lnTo>
                    <a:pt x="48114" y="2362572"/>
                  </a:lnTo>
                  <a:lnTo>
                    <a:pt x="56825" y="2409490"/>
                  </a:lnTo>
                  <a:lnTo>
                    <a:pt x="70865" y="2453992"/>
                  </a:lnTo>
                  <a:lnTo>
                    <a:pt x="89841" y="2495647"/>
                  </a:lnTo>
                  <a:lnTo>
                    <a:pt x="113362" y="2534021"/>
                  </a:lnTo>
                  <a:lnTo>
                    <a:pt x="141035" y="2568682"/>
                  </a:lnTo>
                  <a:lnTo>
                    <a:pt x="172468" y="2599197"/>
                  </a:lnTo>
                  <a:lnTo>
                    <a:pt x="207269" y="2625134"/>
                  </a:lnTo>
                  <a:lnTo>
                    <a:pt x="245047" y="2646061"/>
                  </a:lnTo>
                  <a:lnTo>
                    <a:pt x="285409" y="2661544"/>
                  </a:lnTo>
                  <a:lnTo>
                    <a:pt x="327963" y="2671151"/>
                  </a:lnTo>
                  <a:lnTo>
                    <a:pt x="372317" y="2674449"/>
                  </a:lnTo>
                  <a:lnTo>
                    <a:pt x="6044512" y="2674449"/>
                  </a:lnTo>
                  <a:lnTo>
                    <a:pt x="6042966" y="2675502"/>
                  </a:lnTo>
                  <a:lnTo>
                    <a:pt x="6002400" y="2696174"/>
                  </a:lnTo>
                  <a:lnTo>
                    <a:pt x="5959260" y="2711444"/>
                  </a:lnTo>
                  <a:lnTo>
                    <a:pt x="5913868" y="2720905"/>
                  </a:lnTo>
                  <a:lnTo>
                    <a:pt x="5866547" y="2724149"/>
                  </a:lnTo>
                  <a:close/>
                </a:path>
                <a:path w="6238875" h="2724150">
                  <a:moveTo>
                    <a:pt x="6044512" y="2674449"/>
                  </a:moveTo>
                  <a:lnTo>
                    <a:pt x="5866547" y="2674449"/>
                  </a:lnTo>
                  <a:lnTo>
                    <a:pt x="5910909" y="2671151"/>
                  </a:lnTo>
                  <a:lnTo>
                    <a:pt x="5953473" y="2661544"/>
                  </a:lnTo>
                  <a:lnTo>
                    <a:pt x="5993842" y="2646061"/>
                  </a:lnTo>
                  <a:lnTo>
                    <a:pt x="6031623" y="2625134"/>
                  </a:lnTo>
                  <a:lnTo>
                    <a:pt x="6066426" y="2599197"/>
                  </a:lnTo>
                  <a:lnTo>
                    <a:pt x="6097858" y="2568682"/>
                  </a:lnTo>
                  <a:lnTo>
                    <a:pt x="6125527" y="2534021"/>
                  </a:lnTo>
                  <a:lnTo>
                    <a:pt x="6149042" y="2495647"/>
                  </a:lnTo>
                  <a:lnTo>
                    <a:pt x="6168012" y="2453992"/>
                  </a:lnTo>
                  <a:lnTo>
                    <a:pt x="6182045" y="2409490"/>
                  </a:lnTo>
                  <a:lnTo>
                    <a:pt x="6190751" y="2362572"/>
                  </a:lnTo>
                  <a:lnTo>
                    <a:pt x="6193741" y="2313671"/>
                  </a:lnTo>
                  <a:lnTo>
                    <a:pt x="6193741" y="410477"/>
                  </a:lnTo>
                  <a:lnTo>
                    <a:pt x="6190750" y="361577"/>
                  </a:lnTo>
                  <a:lnTo>
                    <a:pt x="6182039" y="314659"/>
                  </a:lnTo>
                  <a:lnTo>
                    <a:pt x="6167999" y="270156"/>
                  </a:lnTo>
                  <a:lnTo>
                    <a:pt x="6149023" y="228502"/>
                  </a:lnTo>
                  <a:lnTo>
                    <a:pt x="6125502" y="190128"/>
                  </a:lnTo>
                  <a:lnTo>
                    <a:pt x="6097830" y="155467"/>
                  </a:lnTo>
                  <a:lnTo>
                    <a:pt x="6066396" y="124951"/>
                  </a:lnTo>
                  <a:lnTo>
                    <a:pt x="6031595" y="99014"/>
                  </a:lnTo>
                  <a:lnTo>
                    <a:pt x="5993817" y="78088"/>
                  </a:lnTo>
                  <a:lnTo>
                    <a:pt x="5953455" y="62605"/>
                  </a:lnTo>
                  <a:lnTo>
                    <a:pt x="5910901" y="52998"/>
                  </a:lnTo>
                  <a:lnTo>
                    <a:pt x="5866547" y="49699"/>
                  </a:lnTo>
                  <a:lnTo>
                    <a:pt x="6044469" y="49699"/>
                  </a:lnTo>
                  <a:lnTo>
                    <a:pt x="6080592" y="74311"/>
                  </a:lnTo>
                  <a:lnTo>
                    <a:pt x="6115041" y="104562"/>
                  </a:lnTo>
                  <a:lnTo>
                    <a:pt x="6145949" y="138992"/>
                  </a:lnTo>
                  <a:lnTo>
                    <a:pt x="6172990" y="177191"/>
                  </a:lnTo>
                  <a:lnTo>
                    <a:pt x="6195841" y="218754"/>
                  </a:lnTo>
                  <a:lnTo>
                    <a:pt x="6214178" y="263271"/>
                  </a:lnTo>
                  <a:lnTo>
                    <a:pt x="6227677" y="310336"/>
                  </a:lnTo>
                  <a:lnTo>
                    <a:pt x="6236014" y="359541"/>
                  </a:lnTo>
                  <a:lnTo>
                    <a:pt x="6238865" y="410477"/>
                  </a:lnTo>
                  <a:lnTo>
                    <a:pt x="6238865" y="2313671"/>
                  </a:lnTo>
                  <a:lnTo>
                    <a:pt x="6236129" y="2362572"/>
                  </a:lnTo>
                  <a:lnTo>
                    <a:pt x="6227682" y="2413812"/>
                  </a:lnTo>
                  <a:lnTo>
                    <a:pt x="6214190" y="2460877"/>
                  </a:lnTo>
                  <a:lnTo>
                    <a:pt x="6195860" y="2505395"/>
                  </a:lnTo>
                  <a:lnTo>
                    <a:pt x="6173016" y="2546957"/>
                  </a:lnTo>
                  <a:lnTo>
                    <a:pt x="6145982" y="2585157"/>
                  </a:lnTo>
                  <a:lnTo>
                    <a:pt x="6115080" y="2619586"/>
                  </a:lnTo>
                  <a:lnTo>
                    <a:pt x="6080633" y="2649837"/>
                  </a:lnTo>
                  <a:lnTo>
                    <a:pt x="6044512" y="2674449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23445" y="6488171"/>
              <a:ext cx="6195695" cy="2670175"/>
            </a:xfrm>
            <a:custGeom>
              <a:avLst/>
              <a:gdLst/>
              <a:ahLst/>
              <a:cxnLst/>
              <a:rect l="l" t="t" r="r" b="b"/>
              <a:pathLst>
                <a:path w="6195695" h="2670175">
                  <a:moveTo>
                    <a:pt x="5849112" y="2670064"/>
                  </a:moveTo>
                  <a:lnTo>
                    <a:pt x="350043" y="2670064"/>
                  </a:lnTo>
                  <a:lnTo>
                    <a:pt x="305285" y="2667024"/>
                  </a:lnTo>
                  <a:lnTo>
                    <a:pt x="262426" y="2658202"/>
                  </a:lnTo>
                  <a:lnTo>
                    <a:pt x="221758" y="2643953"/>
                  </a:lnTo>
                  <a:lnTo>
                    <a:pt x="183575" y="2624652"/>
                  </a:lnTo>
                  <a:lnTo>
                    <a:pt x="148168" y="2600670"/>
                  </a:lnTo>
                  <a:lnTo>
                    <a:pt x="115831" y="2572380"/>
                  </a:lnTo>
                  <a:lnTo>
                    <a:pt x="86856" y="2540155"/>
                  </a:lnTo>
                  <a:lnTo>
                    <a:pt x="61536" y="2504368"/>
                  </a:lnTo>
                  <a:lnTo>
                    <a:pt x="40163" y="2465392"/>
                  </a:lnTo>
                  <a:lnTo>
                    <a:pt x="23031" y="2423599"/>
                  </a:lnTo>
                  <a:lnTo>
                    <a:pt x="10431" y="2379362"/>
                  </a:lnTo>
                  <a:lnTo>
                    <a:pt x="2656" y="2333054"/>
                  </a:lnTo>
                  <a:lnTo>
                    <a:pt x="0" y="2285047"/>
                  </a:lnTo>
                  <a:lnTo>
                    <a:pt x="0" y="385000"/>
                  </a:lnTo>
                  <a:lnTo>
                    <a:pt x="2656" y="336994"/>
                  </a:lnTo>
                  <a:lnTo>
                    <a:pt x="10431" y="290686"/>
                  </a:lnTo>
                  <a:lnTo>
                    <a:pt x="23031" y="246449"/>
                  </a:lnTo>
                  <a:lnTo>
                    <a:pt x="40163" y="204656"/>
                  </a:lnTo>
                  <a:lnTo>
                    <a:pt x="61536" y="165679"/>
                  </a:lnTo>
                  <a:lnTo>
                    <a:pt x="86856" y="129892"/>
                  </a:lnTo>
                  <a:lnTo>
                    <a:pt x="115831" y="97668"/>
                  </a:lnTo>
                  <a:lnTo>
                    <a:pt x="148168" y="69378"/>
                  </a:lnTo>
                  <a:lnTo>
                    <a:pt x="183575" y="45396"/>
                  </a:lnTo>
                  <a:lnTo>
                    <a:pt x="221758" y="26094"/>
                  </a:lnTo>
                  <a:lnTo>
                    <a:pt x="262426" y="11846"/>
                  </a:lnTo>
                  <a:lnTo>
                    <a:pt x="305285" y="3023"/>
                  </a:lnTo>
                  <a:lnTo>
                    <a:pt x="350043" y="0"/>
                  </a:lnTo>
                  <a:lnTo>
                    <a:pt x="5849112" y="0"/>
                  </a:lnTo>
                  <a:lnTo>
                    <a:pt x="5892747" y="3023"/>
                  </a:lnTo>
                  <a:lnTo>
                    <a:pt x="5934841" y="11846"/>
                  </a:lnTo>
                  <a:lnTo>
                    <a:pt x="5975056" y="26094"/>
                  </a:lnTo>
                  <a:lnTo>
                    <a:pt x="6013052" y="45396"/>
                  </a:lnTo>
                  <a:lnTo>
                    <a:pt x="6048490" y="69378"/>
                  </a:lnTo>
                  <a:lnTo>
                    <a:pt x="6081030" y="97668"/>
                  </a:lnTo>
                  <a:lnTo>
                    <a:pt x="6110332" y="129892"/>
                  </a:lnTo>
                  <a:lnTo>
                    <a:pt x="6136058" y="165679"/>
                  </a:lnTo>
                  <a:lnTo>
                    <a:pt x="6157868" y="204656"/>
                  </a:lnTo>
                  <a:lnTo>
                    <a:pt x="6175422" y="246449"/>
                  </a:lnTo>
                  <a:lnTo>
                    <a:pt x="6188381" y="290686"/>
                  </a:lnTo>
                  <a:lnTo>
                    <a:pt x="6195309" y="330670"/>
                  </a:lnTo>
                  <a:lnTo>
                    <a:pt x="6195309" y="2339354"/>
                  </a:lnTo>
                  <a:lnTo>
                    <a:pt x="6188372" y="2379362"/>
                  </a:lnTo>
                  <a:lnTo>
                    <a:pt x="6175406" y="2423599"/>
                  </a:lnTo>
                  <a:lnTo>
                    <a:pt x="6157844" y="2465392"/>
                  </a:lnTo>
                  <a:lnTo>
                    <a:pt x="6136028" y="2504368"/>
                  </a:lnTo>
                  <a:lnTo>
                    <a:pt x="6110298" y="2540155"/>
                  </a:lnTo>
                  <a:lnTo>
                    <a:pt x="6080992" y="2572380"/>
                  </a:lnTo>
                  <a:lnTo>
                    <a:pt x="6048451" y="2600670"/>
                  </a:lnTo>
                  <a:lnTo>
                    <a:pt x="6013015" y="2624652"/>
                  </a:lnTo>
                  <a:lnTo>
                    <a:pt x="5975023" y="2643953"/>
                  </a:lnTo>
                  <a:lnTo>
                    <a:pt x="5934814" y="2658202"/>
                  </a:lnTo>
                  <a:lnTo>
                    <a:pt x="5892724" y="2667024"/>
                  </a:lnTo>
                  <a:lnTo>
                    <a:pt x="5849112" y="2670064"/>
                  </a:lnTo>
                  <a:close/>
                </a:path>
              </a:pathLst>
            </a:custGeom>
            <a:solidFill>
              <a:srgbClr val="4E8FB0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799" y="6635495"/>
              <a:ext cx="5839967" cy="233476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560841" y="2884321"/>
            <a:ext cx="6464300" cy="2901315"/>
            <a:chOff x="9560841" y="2884321"/>
            <a:chExt cx="6464300" cy="2901315"/>
          </a:xfrm>
        </p:grpSpPr>
        <p:sp>
          <p:nvSpPr>
            <p:cNvPr id="13" name="object 13"/>
            <p:cNvSpPr/>
            <p:nvPr/>
          </p:nvSpPr>
          <p:spPr>
            <a:xfrm>
              <a:off x="9785830" y="2884321"/>
              <a:ext cx="6238875" cy="2714625"/>
            </a:xfrm>
            <a:custGeom>
              <a:avLst/>
              <a:gdLst/>
              <a:ahLst/>
              <a:cxnLst/>
              <a:rect l="l" t="t" r="r" b="b"/>
              <a:pathLst>
                <a:path w="6238875" h="2714625">
                  <a:moveTo>
                    <a:pt x="5866477" y="2714530"/>
                  </a:moveTo>
                  <a:lnTo>
                    <a:pt x="370879" y="2714530"/>
                  </a:lnTo>
                  <a:lnTo>
                    <a:pt x="323576" y="2711399"/>
                  </a:lnTo>
                  <a:lnTo>
                    <a:pt x="324528" y="2711399"/>
                  </a:lnTo>
                  <a:lnTo>
                    <a:pt x="279157" y="2702245"/>
                  </a:lnTo>
                  <a:lnTo>
                    <a:pt x="279340" y="2702245"/>
                  </a:lnTo>
                  <a:lnTo>
                    <a:pt x="236293" y="2687423"/>
                  </a:lnTo>
                  <a:lnTo>
                    <a:pt x="195781" y="2667287"/>
                  </a:lnTo>
                  <a:lnTo>
                    <a:pt x="158149" y="2642192"/>
                  </a:lnTo>
                  <a:lnTo>
                    <a:pt x="123726" y="2612493"/>
                  </a:lnTo>
                  <a:lnTo>
                    <a:pt x="92841" y="2578546"/>
                  </a:lnTo>
                  <a:lnTo>
                    <a:pt x="65818" y="2540704"/>
                  </a:lnTo>
                  <a:lnTo>
                    <a:pt x="42982" y="2499323"/>
                  </a:lnTo>
                  <a:lnTo>
                    <a:pt x="24658" y="2454758"/>
                  </a:lnTo>
                  <a:lnTo>
                    <a:pt x="11171" y="2407364"/>
                  </a:lnTo>
                  <a:lnTo>
                    <a:pt x="2845" y="2357495"/>
                  </a:lnTo>
                  <a:lnTo>
                    <a:pt x="0" y="2305507"/>
                  </a:lnTo>
                  <a:lnTo>
                    <a:pt x="0" y="409021"/>
                  </a:lnTo>
                  <a:lnTo>
                    <a:pt x="2849" y="358269"/>
                  </a:lnTo>
                  <a:lnTo>
                    <a:pt x="11181" y="309241"/>
                  </a:lnTo>
                  <a:lnTo>
                    <a:pt x="24674" y="262345"/>
                  </a:lnTo>
                  <a:lnTo>
                    <a:pt x="43004" y="217986"/>
                  </a:lnTo>
                  <a:lnTo>
                    <a:pt x="65847" y="176570"/>
                  </a:lnTo>
                  <a:lnTo>
                    <a:pt x="92881" y="138506"/>
                  </a:lnTo>
                  <a:lnTo>
                    <a:pt x="123783" y="104198"/>
                  </a:lnTo>
                  <a:lnTo>
                    <a:pt x="158229" y="74053"/>
                  </a:lnTo>
                  <a:lnTo>
                    <a:pt x="195896" y="48477"/>
                  </a:lnTo>
                  <a:lnTo>
                    <a:pt x="236461" y="27878"/>
                  </a:lnTo>
                  <a:lnTo>
                    <a:pt x="279601" y="12661"/>
                  </a:lnTo>
                  <a:lnTo>
                    <a:pt x="324993" y="3233"/>
                  </a:lnTo>
                  <a:lnTo>
                    <a:pt x="372313" y="0"/>
                  </a:lnTo>
                  <a:lnTo>
                    <a:pt x="5866483" y="0"/>
                  </a:lnTo>
                  <a:lnTo>
                    <a:pt x="5912680" y="3233"/>
                  </a:lnTo>
                  <a:lnTo>
                    <a:pt x="5957308" y="12661"/>
                  </a:lnTo>
                  <a:lnTo>
                    <a:pt x="5999995" y="27878"/>
                  </a:lnTo>
                  <a:lnTo>
                    <a:pt x="6040373" y="48477"/>
                  </a:lnTo>
                  <a:lnTo>
                    <a:pt x="6051156" y="55793"/>
                  </a:lnTo>
                  <a:lnTo>
                    <a:pt x="372313" y="55793"/>
                  </a:lnTo>
                  <a:lnTo>
                    <a:pt x="327959" y="59073"/>
                  </a:lnTo>
                  <a:lnTo>
                    <a:pt x="285406" y="68615"/>
                  </a:lnTo>
                  <a:lnTo>
                    <a:pt x="245044" y="83966"/>
                  </a:lnTo>
                  <a:lnTo>
                    <a:pt x="207267" y="104674"/>
                  </a:lnTo>
                  <a:lnTo>
                    <a:pt x="172466" y="130288"/>
                  </a:lnTo>
                  <a:lnTo>
                    <a:pt x="141033" y="160357"/>
                  </a:lnTo>
                  <a:lnTo>
                    <a:pt x="113361" y="194428"/>
                  </a:lnTo>
                  <a:lnTo>
                    <a:pt x="89840" y="232051"/>
                  </a:lnTo>
                  <a:lnTo>
                    <a:pt x="70864" y="272773"/>
                  </a:lnTo>
                  <a:lnTo>
                    <a:pt x="56825" y="316143"/>
                  </a:lnTo>
                  <a:lnTo>
                    <a:pt x="48114" y="361710"/>
                  </a:lnTo>
                  <a:lnTo>
                    <a:pt x="45123" y="409021"/>
                  </a:lnTo>
                  <a:lnTo>
                    <a:pt x="45123" y="2305507"/>
                  </a:lnTo>
                  <a:lnTo>
                    <a:pt x="48114" y="2354243"/>
                  </a:lnTo>
                  <a:lnTo>
                    <a:pt x="56825" y="2401000"/>
                  </a:lnTo>
                  <a:lnTo>
                    <a:pt x="70864" y="2445348"/>
                  </a:lnTo>
                  <a:lnTo>
                    <a:pt x="89840" y="2486858"/>
                  </a:lnTo>
                  <a:lnTo>
                    <a:pt x="113361" y="2525096"/>
                  </a:lnTo>
                  <a:lnTo>
                    <a:pt x="141033" y="2559635"/>
                  </a:lnTo>
                  <a:lnTo>
                    <a:pt x="172466" y="2590041"/>
                  </a:lnTo>
                  <a:lnTo>
                    <a:pt x="207267" y="2615885"/>
                  </a:lnTo>
                  <a:lnTo>
                    <a:pt x="245044" y="2636735"/>
                  </a:lnTo>
                  <a:lnTo>
                    <a:pt x="285406" y="2652162"/>
                  </a:lnTo>
                  <a:lnTo>
                    <a:pt x="327959" y="2661734"/>
                  </a:lnTo>
                  <a:lnTo>
                    <a:pt x="372313" y="2665020"/>
                  </a:lnTo>
                  <a:lnTo>
                    <a:pt x="6043778" y="2665020"/>
                  </a:lnTo>
                  <a:lnTo>
                    <a:pt x="6040373" y="2667287"/>
                  </a:lnTo>
                  <a:lnTo>
                    <a:pt x="5999995" y="2687423"/>
                  </a:lnTo>
                  <a:lnTo>
                    <a:pt x="5957308" y="2702245"/>
                  </a:lnTo>
                  <a:lnTo>
                    <a:pt x="5912680" y="2711399"/>
                  </a:lnTo>
                  <a:lnTo>
                    <a:pt x="5866477" y="2714530"/>
                  </a:lnTo>
                  <a:close/>
                </a:path>
                <a:path w="6238875" h="2714625">
                  <a:moveTo>
                    <a:pt x="6043778" y="2665020"/>
                  </a:moveTo>
                  <a:lnTo>
                    <a:pt x="5866483" y="2665020"/>
                  </a:lnTo>
                  <a:lnTo>
                    <a:pt x="5910845" y="2661734"/>
                  </a:lnTo>
                  <a:lnTo>
                    <a:pt x="5953408" y="2652162"/>
                  </a:lnTo>
                  <a:lnTo>
                    <a:pt x="5993776" y="2636735"/>
                  </a:lnTo>
                  <a:lnTo>
                    <a:pt x="6031558" y="2615885"/>
                  </a:lnTo>
                  <a:lnTo>
                    <a:pt x="6066360" y="2590041"/>
                  </a:lnTo>
                  <a:lnTo>
                    <a:pt x="6097792" y="2559635"/>
                  </a:lnTo>
                  <a:lnTo>
                    <a:pt x="6125461" y="2525096"/>
                  </a:lnTo>
                  <a:lnTo>
                    <a:pt x="6148975" y="2486858"/>
                  </a:lnTo>
                  <a:lnTo>
                    <a:pt x="6167945" y="2445348"/>
                  </a:lnTo>
                  <a:lnTo>
                    <a:pt x="6181978" y="2401000"/>
                  </a:lnTo>
                  <a:lnTo>
                    <a:pt x="6190684" y="2354243"/>
                  </a:lnTo>
                  <a:lnTo>
                    <a:pt x="6193674" y="2305507"/>
                  </a:lnTo>
                  <a:lnTo>
                    <a:pt x="6193674" y="409021"/>
                  </a:lnTo>
                  <a:lnTo>
                    <a:pt x="6190683" y="361710"/>
                  </a:lnTo>
                  <a:lnTo>
                    <a:pt x="6181971" y="316143"/>
                  </a:lnTo>
                  <a:lnTo>
                    <a:pt x="6167932" y="272773"/>
                  </a:lnTo>
                  <a:lnTo>
                    <a:pt x="6148956" y="232051"/>
                  </a:lnTo>
                  <a:lnTo>
                    <a:pt x="6125436" y="194428"/>
                  </a:lnTo>
                  <a:lnTo>
                    <a:pt x="6097763" y="160357"/>
                  </a:lnTo>
                  <a:lnTo>
                    <a:pt x="6066330" y="130288"/>
                  </a:lnTo>
                  <a:lnTo>
                    <a:pt x="6031529" y="104674"/>
                  </a:lnTo>
                  <a:lnTo>
                    <a:pt x="5993752" y="83966"/>
                  </a:lnTo>
                  <a:lnTo>
                    <a:pt x="5953390" y="68615"/>
                  </a:lnTo>
                  <a:lnTo>
                    <a:pt x="5910836" y="59073"/>
                  </a:lnTo>
                  <a:lnTo>
                    <a:pt x="5866482" y="55793"/>
                  </a:lnTo>
                  <a:lnTo>
                    <a:pt x="6051156" y="55793"/>
                  </a:lnTo>
                  <a:lnTo>
                    <a:pt x="6112720" y="104198"/>
                  </a:lnTo>
                  <a:lnTo>
                    <a:pt x="6143949" y="138506"/>
                  </a:lnTo>
                  <a:lnTo>
                    <a:pt x="6171389" y="176570"/>
                  </a:lnTo>
                  <a:lnTo>
                    <a:pt x="6194669" y="217986"/>
                  </a:lnTo>
                  <a:lnTo>
                    <a:pt x="6213420" y="262345"/>
                  </a:lnTo>
                  <a:lnTo>
                    <a:pt x="6227272" y="309241"/>
                  </a:lnTo>
                  <a:lnTo>
                    <a:pt x="6235854" y="358269"/>
                  </a:lnTo>
                  <a:lnTo>
                    <a:pt x="6238797" y="409021"/>
                  </a:lnTo>
                  <a:lnTo>
                    <a:pt x="6238797" y="2305507"/>
                  </a:lnTo>
                  <a:lnTo>
                    <a:pt x="6235854" y="2357495"/>
                  </a:lnTo>
                  <a:lnTo>
                    <a:pt x="6227271" y="2407364"/>
                  </a:lnTo>
                  <a:lnTo>
                    <a:pt x="6213420" y="2454758"/>
                  </a:lnTo>
                  <a:lnTo>
                    <a:pt x="6194669" y="2499323"/>
                  </a:lnTo>
                  <a:lnTo>
                    <a:pt x="6171389" y="2540704"/>
                  </a:lnTo>
                  <a:lnTo>
                    <a:pt x="6143949" y="2578546"/>
                  </a:lnTo>
                  <a:lnTo>
                    <a:pt x="6112720" y="2612493"/>
                  </a:lnTo>
                  <a:lnTo>
                    <a:pt x="6078071" y="2642192"/>
                  </a:lnTo>
                  <a:lnTo>
                    <a:pt x="6043778" y="266502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60841" y="3111665"/>
              <a:ext cx="6204585" cy="2673985"/>
            </a:xfrm>
            <a:custGeom>
              <a:avLst/>
              <a:gdLst/>
              <a:ahLst/>
              <a:cxnLst/>
              <a:rect l="l" t="t" r="r" b="b"/>
              <a:pathLst>
                <a:path w="6204584" h="2673985">
                  <a:moveTo>
                    <a:pt x="5867188" y="2673797"/>
                  </a:moveTo>
                  <a:lnTo>
                    <a:pt x="338100" y="2673797"/>
                  </a:lnTo>
                  <a:lnTo>
                    <a:pt x="307663" y="2671684"/>
                  </a:lnTo>
                  <a:lnTo>
                    <a:pt x="306761" y="2671684"/>
                  </a:lnTo>
                  <a:lnTo>
                    <a:pt x="264651" y="2662843"/>
                  </a:lnTo>
                  <a:lnTo>
                    <a:pt x="264477" y="2662843"/>
                  </a:lnTo>
                  <a:lnTo>
                    <a:pt x="224252" y="2648565"/>
                  </a:lnTo>
                  <a:lnTo>
                    <a:pt x="186180" y="2629224"/>
                  </a:lnTo>
                  <a:lnTo>
                    <a:pt x="150704" y="2605195"/>
                  </a:lnTo>
                  <a:lnTo>
                    <a:pt x="118144" y="2576850"/>
                  </a:lnTo>
                  <a:lnTo>
                    <a:pt x="88832" y="2544565"/>
                  </a:lnTo>
                  <a:lnTo>
                    <a:pt x="63104" y="2508713"/>
                  </a:lnTo>
                  <a:lnTo>
                    <a:pt x="41295" y="2469669"/>
                  </a:lnTo>
                  <a:lnTo>
                    <a:pt x="23744" y="2427806"/>
                  </a:lnTo>
                  <a:lnTo>
                    <a:pt x="10787" y="2383499"/>
                  </a:lnTo>
                  <a:lnTo>
                    <a:pt x="2762" y="2337121"/>
                  </a:lnTo>
                  <a:lnTo>
                    <a:pt x="0" y="2289048"/>
                  </a:lnTo>
                  <a:lnTo>
                    <a:pt x="0" y="385667"/>
                  </a:lnTo>
                  <a:lnTo>
                    <a:pt x="2748" y="336357"/>
                  </a:lnTo>
                  <a:lnTo>
                    <a:pt x="10769" y="289138"/>
                  </a:lnTo>
                  <a:lnTo>
                    <a:pt x="23721" y="244333"/>
                  </a:lnTo>
                  <a:lnTo>
                    <a:pt x="41268" y="202264"/>
                  </a:lnTo>
                  <a:lnTo>
                    <a:pt x="63071" y="163254"/>
                  </a:lnTo>
                  <a:lnTo>
                    <a:pt x="88790" y="127626"/>
                  </a:lnTo>
                  <a:lnTo>
                    <a:pt x="118087" y="95701"/>
                  </a:lnTo>
                  <a:lnTo>
                    <a:pt x="150624" y="67803"/>
                  </a:lnTo>
                  <a:lnTo>
                    <a:pt x="186061" y="44254"/>
                  </a:lnTo>
                  <a:lnTo>
                    <a:pt x="224060" y="25376"/>
                  </a:lnTo>
                  <a:lnTo>
                    <a:pt x="264283" y="11493"/>
                  </a:lnTo>
                  <a:lnTo>
                    <a:pt x="306390" y="2927"/>
                  </a:lnTo>
                  <a:lnTo>
                    <a:pt x="350043" y="0"/>
                  </a:lnTo>
                  <a:lnTo>
                    <a:pt x="5853970" y="0"/>
                  </a:lnTo>
                  <a:lnTo>
                    <a:pt x="5897604" y="2927"/>
                  </a:lnTo>
                  <a:lnTo>
                    <a:pt x="5939699" y="11493"/>
                  </a:lnTo>
                  <a:lnTo>
                    <a:pt x="5979914" y="25376"/>
                  </a:lnTo>
                  <a:lnTo>
                    <a:pt x="6017910" y="44254"/>
                  </a:lnTo>
                  <a:lnTo>
                    <a:pt x="6053348" y="67803"/>
                  </a:lnTo>
                  <a:lnTo>
                    <a:pt x="6085888" y="95701"/>
                  </a:lnTo>
                  <a:lnTo>
                    <a:pt x="6115191" y="127626"/>
                  </a:lnTo>
                  <a:lnTo>
                    <a:pt x="6140916" y="163254"/>
                  </a:lnTo>
                  <a:lnTo>
                    <a:pt x="6162726" y="202264"/>
                  </a:lnTo>
                  <a:lnTo>
                    <a:pt x="6180280" y="244333"/>
                  </a:lnTo>
                  <a:lnTo>
                    <a:pt x="6193239" y="289138"/>
                  </a:lnTo>
                  <a:lnTo>
                    <a:pt x="6201263" y="336357"/>
                  </a:lnTo>
                  <a:lnTo>
                    <a:pt x="6203971" y="385667"/>
                  </a:lnTo>
                  <a:lnTo>
                    <a:pt x="6203971" y="2289048"/>
                  </a:lnTo>
                  <a:lnTo>
                    <a:pt x="6201265" y="2337121"/>
                  </a:lnTo>
                  <a:lnTo>
                    <a:pt x="6193245" y="2383499"/>
                  </a:lnTo>
                  <a:lnTo>
                    <a:pt x="6180292" y="2427806"/>
                  </a:lnTo>
                  <a:lnTo>
                    <a:pt x="6162745" y="2469669"/>
                  </a:lnTo>
                  <a:lnTo>
                    <a:pt x="6140942" y="2508713"/>
                  </a:lnTo>
                  <a:lnTo>
                    <a:pt x="6115223" y="2544565"/>
                  </a:lnTo>
                  <a:lnTo>
                    <a:pt x="6085926" y="2576850"/>
                  </a:lnTo>
                  <a:lnTo>
                    <a:pt x="6053389" y="2605195"/>
                  </a:lnTo>
                  <a:lnTo>
                    <a:pt x="6017952" y="2629224"/>
                  </a:lnTo>
                  <a:lnTo>
                    <a:pt x="5979953" y="2648565"/>
                  </a:lnTo>
                  <a:lnTo>
                    <a:pt x="5939730" y="2662843"/>
                  </a:lnTo>
                  <a:lnTo>
                    <a:pt x="5897623" y="2671684"/>
                  </a:lnTo>
                  <a:lnTo>
                    <a:pt x="5867188" y="2673797"/>
                  </a:lnTo>
                  <a:close/>
                </a:path>
              </a:pathLst>
            </a:custGeom>
            <a:solidFill>
              <a:srgbClr val="FF4545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1135" y="3313176"/>
              <a:ext cx="5779007" cy="233476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556749" y="6260295"/>
            <a:ext cx="6464300" cy="2897505"/>
            <a:chOff x="9556749" y="6260295"/>
            <a:chExt cx="6464300" cy="2897505"/>
          </a:xfrm>
        </p:grpSpPr>
        <p:sp>
          <p:nvSpPr>
            <p:cNvPr id="17" name="object 17"/>
            <p:cNvSpPr/>
            <p:nvPr/>
          </p:nvSpPr>
          <p:spPr>
            <a:xfrm>
              <a:off x="9781737" y="6260295"/>
              <a:ext cx="6238875" cy="2714625"/>
            </a:xfrm>
            <a:custGeom>
              <a:avLst/>
              <a:gdLst/>
              <a:ahLst/>
              <a:cxnLst/>
              <a:rect l="l" t="t" r="r" b="b"/>
              <a:pathLst>
                <a:path w="6238875" h="2714625">
                  <a:moveTo>
                    <a:pt x="5866477" y="2714530"/>
                  </a:moveTo>
                  <a:lnTo>
                    <a:pt x="370925" y="2714530"/>
                  </a:lnTo>
                  <a:lnTo>
                    <a:pt x="323598" y="2711296"/>
                  </a:lnTo>
                  <a:lnTo>
                    <a:pt x="324534" y="2711296"/>
                  </a:lnTo>
                  <a:lnTo>
                    <a:pt x="279142" y="2701868"/>
                  </a:lnTo>
                  <a:lnTo>
                    <a:pt x="279331" y="2701868"/>
                  </a:lnTo>
                  <a:lnTo>
                    <a:pt x="236273" y="2686651"/>
                  </a:lnTo>
                  <a:lnTo>
                    <a:pt x="195756" y="2666051"/>
                  </a:lnTo>
                  <a:lnTo>
                    <a:pt x="158120" y="2640476"/>
                  </a:lnTo>
                  <a:lnTo>
                    <a:pt x="123697" y="2610331"/>
                  </a:lnTo>
                  <a:lnTo>
                    <a:pt x="92814" y="2576023"/>
                  </a:lnTo>
                  <a:lnTo>
                    <a:pt x="65795" y="2537958"/>
                  </a:lnTo>
                  <a:lnTo>
                    <a:pt x="42964" y="2496543"/>
                  </a:lnTo>
                  <a:lnTo>
                    <a:pt x="24647" y="2452184"/>
                  </a:lnTo>
                  <a:lnTo>
                    <a:pt x="11165" y="2405287"/>
                  </a:lnTo>
                  <a:lnTo>
                    <a:pt x="2844" y="2356260"/>
                  </a:lnTo>
                  <a:lnTo>
                    <a:pt x="0" y="2305507"/>
                  </a:lnTo>
                  <a:lnTo>
                    <a:pt x="0" y="409021"/>
                  </a:lnTo>
                  <a:lnTo>
                    <a:pt x="2736" y="360286"/>
                  </a:lnTo>
                  <a:lnTo>
                    <a:pt x="11181" y="309241"/>
                  </a:lnTo>
                  <a:lnTo>
                    <a:pt x="24674" y="262345"/>
                  </a:lnTo>
                  <a:lnTo>
                    <a:pt x="43004" y="217986"/>
                  </a:lnTo>
                  <a:lnTo>
                    <a:pt x="65847" y="176570"/>
                  </a:lnTo>
                  <a:lnTo>
                    <a:pt x="92881" y="138506"/>
                  </a:lnTo>
                  <a:lnTo>
                    <a:pt x="123783" y="104198"/>
                  </a:lnTo>
                  <a:lnTo>
                    <a:pt x="158229" y="74053"/>
                  </a:lnTo>
                  <a:lnTo>
                    <a:pt x="195896" y="48477"/>
                  </a:lnTo>
                  <a:lnTo>
                    <a:pt x="236461" y="27878"/>
                  </a:lnTo>
                  <a:lnTo>
                    <a:pt x="279601" y="12661"/>
                  </a:lnTo>
                  <a:lnTo>
                    <a:pt x="324993" y="3233"/>
                  </a:lnTo>
                  <a:lnTo>
                    <a:pt x="372313" y="0"/>
                  </a:lnTo>
                  <a:lnTo>
                    <a:pt x="5866483" y="0"/>
                  </a:lnTo>
                  <a:lnTo>
                    <a:pt x="5912680" y="3233"/>
                  </a:lnTo>
                  <a:lnTo>
                    <a:pt x="5957308" y="12661"/>
                  </a:lnTo>
                  <a:lnTo>
                    <a:pt x="5999995" y="27878"/>
                  </a:lnTo>
                  <a:lnTo>
                    <a:pt x="6040373" y="48477"/>
                  </a:lnTo>
                  <a:lnTo>
                    <a:pt x="6041894" y="49509"/>
                  </a:lnTo>
                  <a:lnTo>
                    <a:pt x="373598" y="49509"/>
                  </a:lnTo>
                  <a:lnTo>
                    <a:pt x="329219" y="52795"/>
                  </a:lnTo>
                  <a:lnTo>
                    <a:pt x="328374" y="52795"/>
                  </a:lnTo>
                  <a:lnTo>
                    <a:pt x="285797" y="62367"/>
                  </a:lnTo>
                  <a:lnTo>
                    <a:pt x="285636" y="62367"/>
                  </a:lnTo>
                  <a:lnTo>
                    <a:pt x="245254" y="77794"/>
                  </a:lnTo>
                  <a:lnTo>
                    <a:pt x="207395" y="98644"/>
                  </a:lnTo>
                  <a:lnTo>
                    <a:pt x="172546" y="124488"/>
                  </a:lnTo>
                  <a:lnTo>
                    <a:pt x="141082" y="154894"/>
                  </a:lnTo>
                  <a:lnTo>
                    <a:pt x="113389" y="189432"/>
                  </a:lnTo>
                  <a:lnTo>
                    <a:pt x="89855" y="227671"/>
                  </a:lnTo>
                  <a:lnTo>
                    <a:pt x="70871" y="269180"/>
                  </a:lnTo>
                  <a:lnTo>
                    <a:pt x="56827" y="313529"/>
                  </a:lnTo>
                  <a:lnTo>
                    <a:pt x="48114" y="360286"/>
                  </a:lnTo>
                  <a:lnTo>
                    <a:pt x="45123" y="409021"/>
                  </a:lnTo>
                  <a:lnTo>
                    <a:pt x="45123" y="2305507"/>
                  </a:lnTo>
                  <a:lnTo>
                    <a:pt x="48114" y="2354243"/>
                  </a:lnTo>
                  <a:lnTo>
                    <a:pt x="56825" y="2401000"/>
                  </a:lnTo>
                  <a:lnTo>
                    <a:pt x="70864" y="2445348"/>
                  </a:lnTo>
                  <a:lnTo>
                    <a:pt x="89840" y="2486858"/>
                  </a:lnTo>
                  <a:lnTo>
                    <a:pt x="113361" y="2525096"/>
                  </a:lnTo>
                  <a:lnTo>
                    <a:pt x="141033" y="2559635"/>
                  </a:lnTo>
                  <a:lnTo>
                    <a:pt x="172466" y="2590041"/>
                  </a:lnTo>
                  <a:lnTo>
                    <a:pt x="207267" y="2615885"/>
                  </a:lnTo>
                  <a:lnTo>
                    <a:pt x="245044" y="2636735"/>
                  </a:lnTo>
                  <a:lnTo>
                    <a:pt x="285406" y="2652162"/>
                  </a:lnTo>
                  <a:lnTo>
                    <a:pt x="327959" y="2661734"/>
                  </a:lnTo>
                  <a:lnTo>
                    <a:pt x="372313" y="2665020"/>
                  </a:lnTo>
                  <a:lnTo>
                    <a:pt x="6041893" y="2665020"/>
                  </a:lnTo>
                  <a:lnTo>
                    <a:pt x="6040373" y="2666051"/>
                  </a:lnTo>
                  <a:lnTo>
                    <a:pt x="5999995" y="2686651"/>
                  </a:lnTo>
                  <a:lnTo>
                    <a:pt x="5957308" y="2701868"/>
                  </a:lnTo>
                  <a:lnTo>
                    <a:pt x="5912680" y="2711296"/>
                  </a:lnTo>
                  <a:lnTo>
                    <a:pt x="5866477" y="2714530"/>
                  </a:lnTo>
                  <a:close/>
                </a:path>
                <a:path w="6238875" h="2714625">
                  <a:moveTo>
                    <a:pt x="6041893" y="2665020"/>
                  </a:moveTo>
                  <a:lnTo>
                    <a:pt x="5866483" y="2665020"/>
                  </a:lnTo>
                  <a:lnTo>
                    <a:pt x="5910845" y="2661734"/>
                  </a:lnTo>
                  <a:lnTo>
                    <a:pt x="5953408" y="2652162"/>
                  </a:lnTo>
                  <a:lnTo>
                    <a:pt x="5993776" y="2636735"/>
                  </a:lnTo>
                  <a:lnTo>
                    <a:pt x="6031558" y="2615885"/>
                  </a:lnTo>
                  <a:lnTo>
                    <a:pt x="6066360" y="2590041"/>
                  </a:lnTo>
                  <a:lnTo>
                    <a:pt x="6097792" y="2559635"/>
                  </a:lnTo>
                  <a:lnTo>
                    <a:pt x="6125461" y="2525096"/>
                  </a:lnTo>
                  <a:lnTo>
                    <a:pt x="6148975" y="2486858"/>
                  </a:lnTo>
                  <a:lnTo>
                    <a:pt x="6167945" y="2445348"/>
                  </a:lnTo>
                  <a:lnTo>
                    <a:pt x="6181978" y="2401000"/>
                  </a:lnTo>
                  <a:lnTo>
                    <a:pt x="6190684" y="2354243"/>
                  </a:lnTo>
                  <a:lnTo>
                    <a:pt x="6193674" y="2305507"/>
                  </a:lnTo>
                  <a:lnTo>
                    <a:pt x="6193674" y="409021"/>
                  </a:lnTo>
                  <a:lnTo>
                    <a:pt x="6190683" y="360286"/>
                  </a:lnTo>
                  <a:lnTo>
                    <a:pt x="6181972" y="313529"/>
                  </a:lnTo>
                  <a:lnTo>
                    <a:pt x="6167932" y="269180"/>
                  </a:lnTo>
                  <a:lnTo>
                    <a:pt x="6148956" y="227671"/>
                  </a:lnTo>
                  <a:lnTo>
                    <a:pt x="6125436" y="189432"/>
                  </a:lnTo>
                  <a:lnTo>
                    <a:pt x="6097763" y="154894"/>
                  </a:lnTo>
                  <a:lnTo>
                    <a:pt x="6066330" y="124488"/>
                  </a:lnTo>
                  <a:lnTo>
                    <a:pt x="6031529" y="98644"/>
                  </a:lnTo>
                  <a:lnTo>
                    <a:pt x="5993752" y="77794"/>
                  </a:lnTo>
                  <a:lnTo>
                    <a:pt x="5953391" y="62367"/>
                  </a:lnTo>
                  <a:lnTo>
                    <a:pt x="5910837" y="52795"/>
                  </a:lnTo>
                  <a:lnTo>
                    <a:pt x="5866483" y="49509"/>
                  </a:lnTo>
                  <a:lnTo>
                    <a:pt x="6041894" y="49509"/>
                  </a:lnTo>
                  <a:lnTo>
                    <a:pt x="6078072" y="74053"/>
                  </a:lnTo>
                  <a:lnTo>
                    <a:pt x="6112720" y="104198"/>
                  </a:lnTo>
                  <a:lnTo>
                    <a:pt x="6143949" y="138506"/>
                  </a:lnTo>
                  <a:lnTo>
                    <a:pt x="6171389" y="176570"/>
                  </a:lnTo>
                  <a:lnTo>
                    <a:pt x="6194669" y="217986"/>
                  </a:lnTo>
                  <a:lnTo>
                    <a:pt x="6213420" y="262345"/>
                  </a:lnTo>
                  <a:lnTo>
                    <a:pt x="6227272" y="309241"/>
                  </a:lnTo>
                  <a:lnTo>
                    <a:pt x="6235854" y="358269"/>
                  </a:lnTo>
                  <a:lnTo>
                    <a:pt x="6238797" y="409021"/>
                  </a:lnTo>
                  <a:lnTo>
                    <a:pt x="6238797" y="2305507"/>
                  </a:lnTo>
                  <a:lnTo>
                    <a:pt x="6235971" y="2354243"/>
                  </a:lnTo>
                  <a:lnTo>
                    <a:pt x="6227271" y="2405287"/>
                  </a:lnTo>
                  <a:lnTo>
                    <a:pt x="6213420" y="2452184"/>
                  </a:lnTo>
                  <a:lnTo>
                    <a:pt x="6194669" y="2496543"/>
                  </a:lnTo>
                  <a:lnTo>
                    <a:pt x="6171389" y="2537958"/>
                  </a:lnTo>
                  <a:lnTo>
                    <a:pt x="6143949" y="2576023"/>
                  </a:lnTo>
                  <a:lnTo>
                    <a:pt x="6112720" y="2610331"/>
                  </a:lnTo>
                  <a:lnTo>
                    <a:pt x="6078071" y="2640476"/>
                  </a:lnTo>
                  <a:lnTo>
                    <a:pt x="6041893" y="266502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56749" y="6483615"/>
              <a:ext cx="6204585" cy="2673985"/>
            </a:xfrm>
            <a:custGeom>
              <a:avLst/>
              <a:gdLst/>
              <a:ahLst/>
              <a:cxnLst/>
              <a:rect l="l" t="t" r="r" b="b"/>
              <a:pathLst>
                <a:path w="6204584" h="2673984">
                  <a:moveTo>
                    <a:pt x="5867193" y="2673797"/>
                  </a:moveTo>
                  <a:lnTo>
                    <a:pt x="338094" y="2673797"/>
                  </a:lnTo>
                  <a:lnTo>
                    <a:pt x="307663" y="2671685"/>
                  </a:lnTo>
                  <a:lnTo>
                    <a:pt x="306761" y="2671685"/>
                  </a:lnTo>
                  <a:lnTo>
                    <a:pt x="264651" y="2662844"/>
                  </a:lnTo>
                  <a:lnTo>
                    <a:pt x="264477" y="2662844"/>
                  </a:lnTo>
                  <a:lnTo>
                    <a:pt x="224252" y="2648566"/>
                  </a:lnTo>
                  <a:lnTo>
                    <a:pt x="186180" y="2629225"/>
                  </a:lnTo>
                  <a:lnTo>
                    <a:pt x="150704" y="2605195"/>
                  </a:lnTo>
                  <a:lnTo>
                    <a:pt x="118144" y="2576850"/>
                  </a:lnTo>
                  <a:lnTo>
                    <a:pt x="88832" y="2544565"/>
                  </a:lnTo>
                  <a:lnTo>
                    <a:pt x="63104" y="2508714"/>
                  </a:lnTo>
                  <a:lnTo>
                    <a:pt x="41295" y="2469669"/>
                  </a:lnTo>
                  <a:lnTo>
                    <a:pt x="23744" y="2427807"/>
                  </a:lnTo>
                  <a:lnTo>
                    <a:pt x="10787" y="2383499"/>
                  </a:lnTo>
                  <a:lnTo>
                    <a:pt x="2762" y="2337122"/>
                  </a:lnTo>
                  <a:lnTo>
                    <a:pt x="0" y="2289048"/>
                  </a:lnTo>
                  <a:lnTo>
                    <a:pt x="0" y="385667"/>
                  </a:lnTo>
                  <a:lnTo>
                    <a:pt x="2748" y="337574"/>
                  </a:lnTo>
                  <a:lnTo>
                    <a:pt x="10768" y="291184"/>
                  </a:lnTo>
                  <a:lnTo>
                    <a:pt x="23721" y="246869"/>
                  </a:lnTo>
                  <a:lnTo>
                    <a:pt x="41268" y="205003"/>
                  </a:lnTo>
                  <a:lnTo>
                    <a:pt x="63071" y="165960"/>
                  </a:lnTo>
                  <a:lnTo>
                    <a:pt x="88790" y="130111"/>
                  </a:lnTo>
                  <a:lnTo>
                    <a:pt x="118087" y="97832"/>
                  </a:lnTo>
                  <a:lnTo>
                    <a:pt x="150624" y="69494"/>
                  </a:lnTo>
                  <a:lnTo>
                    <a:pt x="186061" y="45471"/>
                  </a:lnTo>
                  <a:lnTo>
                    <a:pt x="224061" y="26138"/>
                  </a:lnTo>
                  <a:lnTo>
                    <a:pt x="264283" y="11865"/>
                  </a:lnTo>
                  <a:lnTo>
                    <a:pt x="306390" y="3028"/>
                  </a:lnTo>
                  <a:lnTo>
                    <a:pt x="350044" y="0"/>
                  </a:lnTo>
                  <a:lnTo>
                    <a:pt x="5853970" y="0"/>
                  </a:lnTo>
                  <a:lnTo>
                    <a:pt x="5897604" y="3028"/>
                  </a:lnTo>
                  <a:lnTo>
                    <a:pt x="5939699" y="11865"/>
                  </a:lnTo>
                  <a:lnTo>
                    <a:pt x="5979914" y="26138"/>
                  </a:lnTo>
                  <a:lnTo>
                    <a:pt x="6017910" y="45471"/>
                  </a:lnTo>
                  <a:lnTo>
                    <a:pt x="6053348" y="69494"/>
                  </a:lnTo>
                  <a:lnTo>
                    <a:pt x="6085888" y="97832"/>
                  </a:lnTo>
                  <a:lnTo>
                    <a:pt x="6115190" y="130111"/>
                  </a:lnTo>
                  <a:lnTo>
                    <a:pt x="6140916" y="165960"/>
                  </a:lnTo>
                  <a:lnTo>
                    <a:pt x="6162726" y="205003"/>
                  </a:lnTo>
                  <a:lnTo>
                    <a:pt x="6180280" y="246869"/>
                  </a:lnTo>
                  <a:lnTo>
                    <a:pt x="6193239" y="291184"/>
                  </a:lnTo>
                  <a:lnTo>
                    <a:pt x="6201263" y="337574"/>
                  </a:lnTo>
                  <a:lnTo>
                    <a:pt x="6203971" y="385667"/>
                  </a:lnTo>
                  <a:lnTo>
                    <a:pt x="6203971" y="2289048"/>
                  </a:lnTo>
                  <a:lnTo>
                    <a:pt x="6201265" y="2337122"/>
                  </a:lnTo>
                  <a:lnTo>
                    <a:pt x="6193245" y="2383499"/>
                  </a:lnTo>
                  <a:lnTo>
                    <a:pt x="6180292" y="2427807"/>
                  </a:lnTo>
                  <a:lnTo>
                    <a:pt x="6162745" y="2469669"/>
                  </a:lnTo>
                  <a:lnTo>
                    <a:pt x="6140942" y="2508714"/>
                  </a:lnTo>
                  <a:lnTo>
                    <a:pt x="6115223" y="2544565"/>
                  </a:lnTo>
                  <a:lnTo>
                    <a:pt x="6085926" y="2576850"/>
                  </a:lnTo>
                  <a:lnTo>
                    <a:pt x="6053389" y="2605195"/>
                  </a:lnTo>
                  <a:lnTo>
                    <a:pt x="6017952" y="2629225"/>
                  </a:lnTo>
                  <a:lnTo>
                    <a:pt x="5979953" y="2648566"/>
                  </a:lnTo>
                  <a:lnTo>
                    <a:pt x="5939730" y="2662844"/>
                  </a:lnTo>
                  <a:lnTo>
                    <a:pt x="5897623" y="2671685"/>
                  </a:lnTo>
                  <a:lnTo>
                    <a:pt x="5867193" y="2673797"/>
                  </a:lnTo>
                  <a:close/>
                </a:path>
              </a:pathLst>
            </a:custGeom>
            <a:solidFill>
              <a:srgbClr val="0D3352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6855" y="6665975"/>
              <a:ext cx="5696711" cy="227685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21" name="object 21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25" name="object 25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29" name="object 29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33" name="object 33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010775"/>
            <a:chOff x="0" y="0"/>
            <a:chExt cx="18288000" cy="10010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42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056170" y="7428516"/>
              <a:ext cx="598805" cy="554990"/>
            </a:xfrm>
            <a:custGeom>
              <a:avLst/>
              <a:gdLst/>
              <a:ahLst/>
              <a:cxnLst/>
              <a:rect l="l" t="t" r="r" b="b"/>
              <a:pathLst>
                <a:path w="598804" h="554990">
                  <a:moveTo>
                    <a:pt x="574374" y="44617"/>
                  </a:moveTo>
                  <a:lnTo>
                    <a:pt x="576594" y="0"/>
                  </a:lnTo>
                  <a:lnTo>
                    <a:pt x="584908" y="413"/>
                  </a:lnTo>
                  <a:lnTo>
                    <a:pt x="592357" y="5428"/>
                  </a:lnTo>
                  <a:lnTo>
                    <a:pt x="598335" y="18668"/>
                  </a:lnTo>
                  <a:lnTo>
                    <a:pt x="597767" y="30096"/>
                  </a:lnTo>
                  <a:lnTo>
                    <a:pt x="593057" y="36130"/>
                  </a:lnTo>
                  <a:lnTo>
                    <a:pt x="586245" y="44617"/>
                  </a:lnTo>
                  <a:lnTo>
                    <a:pt x="574374" y="44617"/>
                  </a:lnTo>
                  <a:close/>
                </a:path>
                <a:path w="598804" h="554990">
                  <a:moveTo>
                    <a:pt x="24218" y="554875"/>
                  </a:moveTo>
                  <a:lnTo>
                    <a:pt x="0" y="517341"/>
                  </a:lnTo>
                  <a:lnTo>
                    <a:pt x="42888" y="488966"/>
                  </a:lnTo>
                  <a:lnTo>
                    <a:pt x="84989" y="459734"/>
                  </a:lnTo>
                  <a:lnTo>
                    <a:pt x="126297" y="429660"/>
                  </a:lnTo>
                  <a:lnTo>
                    <a:pt x="166806" y="398759"/>
                  </a:lnTo>
                  <a:lnTo>
                    <a:pt x="206509" y="367045"/>
                  </a:lnTo>
                  <a:lnTo>
                    <a:pt x="245365" y="334564"/>
                  </a:lnTo>
                  <a:lnTo>
                    <a:pt x="283475" y="301239"/>
                  </a:lnTo>
                  <a:lnTo>
                    <a:pt x="320726" y="267177"/>
                  </a:lnTo>
                  <a:lnTo>
                    <a:pt x="357147" y="232361"/>
                  </a:lnTo>
                  <a:lnTo>
                    <a:pt x="392732" y="196808"/>
                  </a:lnTo>
                  <a:lnTo>
                    <a:pt x="427476" y="160531"/>
                  </a:lnTo>
                  <a:lnTo>
                    <a:pt x="461371" y="123545"/>
                  </a:lnTo>
                  <a:lnTo>
                    <a:pt x="494413" y="85866"/>
                  </a:lnTo>
                  <a:lnTo>
                    <a:pt x="526595" y="47508"/>
                  </a:lnTo>
                  <a:lnTo>
                    <a:pt x="557912" y="8487"/>
                  </a:lnTo>
                  <a:lnTo>
                    <a:pt x="575485" y="22277"/>
                  </a:lnTo>
                  <a:lnTo>
                    <a:pt x="574374" y="44617"/>
                  </a:lnTo>
                  <a:lnTo>
                    <a:pt x="585789" y="45184"/>
                  </a:lnTo>
                  <a:lnTo>
                    <a:pt x="561134" y="75905"/>
                  </a:lnTo>
                  <a:lnTo>
                    <a:pt x="528327" y="115005"/>
                  </a:lnTo>
                  <a:lnTo>
                    <a:pt x="494643" y="153415"/>
                  </a:lnTo>
                  <a:lnTo>
                    <a:pt x="460087" y="191118"/>
                  </a:lnTo>
                  <a:lnTo>
                    <a:pt x="424665" y="228099"/>
                  </a:lnTo>
                  <a:lnTo>
                    <a:pt x="388385" y="264345"/>
                  </a:lnTo>
                  <a:lnTo>
                    <a:pt x="351251" y="299838"/>
                  </a:lnTo>
                  <a:lnTo>
                    <a:pt x="313271" y="334564"/>
                  </a:lnTo>
                  <a:lnTo>
                    <a:pt x="274450" y="368507"/>
                  </a:lnTo>
                  <a:lnTo>
                    <a:pt x="234795" y="401652"/>
                  </a:lnTo>
                  <a:lnTo>
                    <a:pt x="194311" y="433984"/>
                  </a:lnTo>
                  <a:lnTo>
                    <a:pt x="153005" y="465488"/>
                  </a:lnTo>
                  <a:lnTo>
                    <a:pt x="110884" y="496148"/>
                  </a:lnTo>
                  <a:lnTo>
                    <a:pt x="67953" y="525949"/>
                  </a:lnTo>
                  <a:lnTo>
                    <a:pt x="24218" y="554875"/>
                  </a:lnTo>
                  <a:close/>
                </a:path>
                <a:path w="598804" h="554990">
                  <a:moveTo>
                    <a:pt x="585789" y="45184"/>
                  </a:moveTo>
                  <a:lnTo>
                    <a:pt x="574374" y="44617"/>
                  </a:lnTo>
                  <a:lnTo>
                    <a:pt x="586245" y="44617"/>
                  </a:lnTo>
                  <a:lnTo>
                    <a:pt x="585789" y="45184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9217" y="2005244"/>
              <a:ext cx="2693971" cy="26939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476340" y="1802875"/>
              <a:ext cx="1614805" cy="1625600"/>
            </a:xfrm>
            <a:custGeom>
              <a:avLst/>
              <a:gdLst/>
              <a:ahLst/>
              <a:cxnLst/>
              <a:rect l="l" t="t" r="r" b="b"/>
              <a:pathLst>
                <a:path w="1614804" h="1625600">
                  <a:moveTo>
                    <a:pt x="408354" y="1587731"/>
                  </a:moveTo>
                  <a:lnTo>
                    <a:pt x="364974" y="1569816"/>
                  </a:lnTo>
                  <a:lnTo>
                    <a:pt x="322773" y="1548384"/>
                  </a:lnTo>
                  <a:lnTo>
                    <a:pt x="281961" y="1523419"/>
                  </a:lnTo>
                  <a:lnTo>
                    <a:pt x="242744" y="1494908"/>
                  </a:lnTo>
                  <a:lnTo>
                    <a:pt x="205331" y="1462834"/>
                  </a:lnTo>
                  <a:lnTo>
                    <a:pt x="169774" y="1428182"/>
                  </a:lnTo>
                  <a:lnTo>
                    <a:pt x="137574" y="1391429"/>
                  </a:lnTo>
                  <a:lnTo>
                    <a:pt x="108736" y="1352784"/>
                  </a:lnTo>
                  <a:lnTo>
                    <a:pt x="83269" y="1312455"/>
                  </a:lnTo>
                  <a:lnTo>
                    <a:pt x="61180" y="1270649"/>
                  </a:lnTo>
                  <a:lnTo>
                    <a:pt x="42476" y="1227575"/>
                  </a:lnTo>
                  <a:lnTo>
                    <a:pt x="27165" y="1183440"/>
                  </a:lnTo>
                  <a:lnTo>
                    <a:pt x="15255" y="1138452"/>
                  </a:lnTo>
                  <a:lnTo>
                    <a:pt x="6752" y="1092818"/>
                  </a:lnTo>
                  <a:lnTo>
                    <a:pt x="1664" y="1046748"/>
                  </a:lnTo>
                  <a:lnTo>
                    <a:pt x="0" y="1000448"/>
                  </a:lnTo>
                  <a:lnTo>
                    <a:pt x="1765" y="954127"/>
                  </a:lnTo>
                  <a:lnTo>
                    <a:pt x="6968" y="907992"/>
                  </a:lnTo>
                  <a:lnTo>
                    <a:pt x="15616" y="862251"/>
                  </a:lnTo>
                  <a:lnTo>
                    <a:pt x="27717" y="817112"/>
                  </a:lnTo>
                  <a:lnTo>
                    <a:pt x="43278" y="772783"/>
                  </a:lnTo>
                  <a:lnTo>
                    <a:pt x="62307" y="729472"/>
                  </a:lnTo>
                  <a:lnTo>
                    <a:pt x="84810" y="687386"/>
                  </a:lnTo>
                  <a:lnTo>
                    <a:pt x="110797" y="646734"/>
                  </a:lnTo>
                  <a:lnTo>
                    <a:pt x="140273" y="607724"/>
                  </a:lnTo>
                  <a:lnTo>
                    <a:pt x="622885" y="0"/>
                  </a:lnTo>
                  <a:lnTo>
                    <a:pt x="1614662" y="905725"/>
                  </a:lnTo>
                  <a:lnTo>
                    <a:pt x="1059391" y="1444224"/>
                  </a:lnTo>
                  <a:lnTo>
                    <a:pt x="1023242" y="1477326"/>
                  </a:lnTo>
                  <a:lnTo>
                    <a:pt x="985156" y="1507130"/>
                  </a:lnTo>
                  <a:lnTo>
                    <a:pt x="945341" y="1533620"/>
                  </a:lnTo>
                  <a:lnTo>
                    <a:pt x="904006" y="1556782"/>
                  </a:lnTo>
                  <a:lnTo>
                    <a:pt x="861357" y="1576601"/>
                  </a:lnTo>
                  <a:lnTo>
                    <a:pt x="817603" y="1593063"/>
                  </a:lnTo>
                  <a:lnTo>
                    <a:pt x="772951" y="1606153"/>
                  </a:lnTo>
                  <a:lnTo>
                    <a:pt x="727609" y="1615856"/>
                  </a:lnTo>
                  <a:lnTo>
                    <a:pt x="681786" y="1622158"/>
                  </a:lnTo>
                  <a:lnTo>
                    <a:pt x="635687" y="1625045"/>
                  </a:lnTo>
                  <a:lnTo>
                    <a:pt x="589523" y="1624501"/>
                  </a:lnTo>
                  <a:lnTo>
                    <a:pt x="543499" y="1620512"/>
                  </a:lnTo>
                  <a:lnTo>
                    <a:pt x="497825" y="1613064"/>
                  </a:lnTo>
                  <a:lnTo>
                    <a:pt x="452707" y="1602142"/>
                  </a:lnTo>
                  <a:lnTo>
                    <a:pt x="408354" y="1587731"/>
                  </a:lnTo>
                  <a:close/>
                </a:path>
              </a:pathLst>
            </a:custGeom>
            <a:solidFill>
              <a:srgbClr val="EC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40852" y="1562003"/>
              <a:ext cx="1348740" cy="1348105"/>
            </a:xfrm>
            <a:custGeom>
              <a:avLst/>
              <a:gdLst/>
              <a:ahLst/>
              <a:cxnLst/>
              <a:rect l="l" t="t" r="r" b="b"/>
              <a:pathLst>
                <a:path w="1348740" h="1348105">
                  <a:moveTo>
                    <a:pt x="462260" y="1313473"/>
                  </a:moveTo>
                  <a:lnTo>
                    <a:pt x="419299" y="1297537"/>
                  </a:lnTo>
                  <a:lnTo>
                    <a:pt x="377233" y="1278577"/>
                  </a:lnTo>
                  <a:lnTo>
                    <a:pt x="336225" y="1256585"/>
                  </a:lnTo>
                  <a:lnTo>
                    <a:pt x="296435" y="1231552"/>
                  </a:lnTo>
                  <a:lnTo>
                    <a:pt x="258025" y="1203471"/>
                  </a:lnTo>
                  <a:lnTo>
                    <a:pt x="221158" y="1172334"/>
                  </a:lnTo>
                  <a:lnTo>
                    <a:pt x="186590" y="1138640"/>
                  </a:lnTo>
                  <a:lnTo>
                    <a:pt x="154934" y="1103115"/>
                  </a:lnTo>
                  <a:lnTo>
                    <a:pt x="126198" y="1065921"/>
                  </a:lnTo>
                  <a:lnTo>
                    <a:pt x="100387" y="1027220"/>
                  </a:lnTo>
                  <a:lnTo>
                    <a:pt x="77507" y="987175"/>
                  </a:lnTo>
                  <a:lnTo>
                    <a:pt x="57567" y="945947"/>
                  </a:lnTo>
                  <a:lnTo>
                    <a:pt x="40571" y="903701"/>
                  </a:lnTo>
                  <a:lnTo>
                    <a:pt x="26527" y="860597"/>
                  </a:lnTo>
                  <a:lnTo>
                    <a:pt x="15442" y="816798"/>
                  </a:lnTo>
                  <a:lnTo>
                    <a:pt x="7321" y="772468"/>
                  </a:lnTo>
                  <a:lnTo>
                    <a:pt x="2171" y="727767"/>
                  </a:lnTo>
                  <a:lnTo>
                    <a:pt x="0" y="682859"/>
                  </a:lnTo>
                  <a:lnTo>
                    <a:pt x="812" y="637906"/>
                  </a:lnTo>
                  <a:lnTo>
                    <a:pt x="4615" y="593070"/>
                  </a:lnTo>
                  <a:lnTo>
                    <a:pt x="11416" y="548514"/>
                  </a:lnTo>
                  <a:lnTo>
                    <a:pt x="21221" y="504401"/>
                  </a:lnTo>
                  <a:lnTo>
                    <a:pt x="34036" y="460892"/>
                  </a:lnTo>
                  <a:lnTo>
                    <a:pt x="49868" y="418150"/>
                  </a:lnTo>
                  <a:lnTo>
                    <a:pt x="68724" y="376338"/>
                  </a:lnTo>
                  <a:lnTo>
                    <a:pt x="90610" y="335617"/>
                  </a:lnTo>
                  <a:lnTo>
                    <a:pt x="115533" y="296151"/>
                  </a:lnTo>
                  <a:lnTo>
                    <a:pt x="143498" y="258102"/>
                  </a:lnTo>
                  <a:lnTo>
                    <a:pt x="174514" y="221632"/>
                  </a:lnTo>
                  <a:lnTo>
                    <a:pt x="208153" y="186986"/>
                  </a:lnTo>
                  <a:lnTo>
                    <a:pt x="243629" y="155257"/>
                  </a:lnTo>
                  <a:lnTo>
                    <a:pt x="280781" y="126453"/>
                  </a:lnTo>
                  <a:lnTo>
                    <a:pt x="319449" y="100580"/>
                  </a:lnTo>
                  <a:lnTo>
                    <a:pt x="359471" y="77646"/>
                  </a:lnTo>
                  <a:lnTo>
                    <a:pt x="400686" y="57658"/>
                  </a:lnTo>
                  <a:lnTo>
                    <a:pt x="442933" y="40624"/>
                  </a:lnTo>
                  <a:lnTo>
                    <a:pt x="486051" y="26550"/>
                  </a:lnTo>
                  <a:lnTo>
                    <a:pt x="529879" y="15443"/>
                  </a:lnTo>
                  <a:lnTo>
                    <a:pt x="574257" y="7311"/>
                  </a:lnTo>
                  <a:lnTo>
                    <a:pt x="619022" y="2161"/>
                  </a:lnTo>
                  <a:lnTo>
                    <a:pt x="664014" y="0"/>
                  </a:lnTo>
                  <a:lnTo>
                    <a:pt x="709072" y="835"/>
                  </a:lnTo>
                  <a:lnTo>
                    <a:pt x="754034" y="4673"/>
                  </a:lnTo>
                  <a:lnTo>
                    <a:pt x="798741" y="11522"/>
                  </a:lnTo>
                  <a:lnTo>
                    <a:pt x="843030" y="21389"/>
                  </a:lnTo>
                  <a:lnTo>
                    <a:pt x="886741" y="34280"/>
                  </a:lnTo>
                  <a:lnTo>
                    <a:pt x="929712" y="50204"/>
                  </a:lnTo>
                  <a:lnTo>
                    <a:pt x="971784" y="69166"/>
                  </a:lnTo>
                  <a:lnTo>
                    <a:pt x="1012793" y="91175"/>
                  </a:lnTo>
                  <a:lnTo>
                    <a:pt x="1052580" y="116238"/>
                  </a:lnTo>
                  <a:lnTo>
                    <a:pt x="1090984" y="144361"/>
                  </a:lnTo>
                  <a:lnTo>
                    <a:pt x="1127843" y="175552"/>
                  </a:lnTo>
                  <a:lnTo>
                    <a:pt x="1162388" y="209181"/>
                  </a:lnTo>
                  <a:lnTo>
                    <a:pt x="1194019" y="244652"/>
                  </a:lnTo>
                  <a:lnTo>
                    <a:pt x="1222731" y="281807"/>
                  </a:lnTo>
                  <a:lnTo>
                    <a:pt x="1248516" y="320481"/>
                  </a:lnTo>
                  <a:lnTo>
                    <a:pt x="1271366" y="360516"/>
                  </a:lnTo>
                  <a:lnTo>
                    <a:pt x="1291276" y="401748"/>
                  </a:lnTo>
                  <a:lnTo>
                    <a:pt x="1308237" y="444017"/>
                  </a:lnTo>
                  <a:lnTo>
                    <a:pt x="1322242" y="487161"/>
                  </a:lnTo>
                  <a:lnTo>
                    <a:pt x="1333284" y="531020"/>
                  </a:lnTo>
                  <a:lnTo>
                    <a:pt x="1341357" y="575430"/>
                  </a:lnTo>
                  <a:lnTo>
                    <a:pt x="1346452" y="620233"/>
                  </a:lnTo>
                  <a:lnTo>
                    <a:pt x="1348563" y="665264"/>
                  </a:lnTo>
                  <a:lnTo>
                    <a:pt x="1347683" y="710365"/>
                  </a:lnTo>
                  <a:lnTo>
                    <a:pt x="1343804" y="755372"/>
                  </a:lnTo>
                  <a:lnTo>
                    <a:pt x="1336920" y="800125"/>
                  </a:lnTo>
                  <a:lnTo>
                    <a:pt x="1327023" y="844462"/>
                  </a:lnTo>
                  <a:lnTo>
                    <a:pt x="1314105" y="888223"/>
                  </a:lnTo>
                  <a:lnTo>
                    <a:pt x="1298161" y="931244"/>
                  </a:lnTo>
                  <a:lnTo>
                    <a:pt x="1279182" y="973366"/>
                  </a:lnTo>
                  <a:lnTo>
                    <a:pt x="1257162" y="1014427"/>
                  </a:lnTo>
                  <a:lnTo>
                    <a:pt x="1232094" y="1054266"/>
                  </a:lnTo>
                  <a:lnTo>
                    <a:pt x="1203969" y="1092720"/>
                  </a:lnTo>
                  <a:lnTo>
                    <a:pt x="1172782" y="1129629"/>
                  </a:lnTo>
                  <a:lnTo>
                    <a:pt x="1139356" y="1163851"/>
                  </a:lnTo>
                  <a:lnTo>
                    <a:pt x="1104075" y="1195188"/>
                  </a:lnTo>
                  <a:lnTo>
                    <a:pt x="1067101" y="1223632"/>
                  </a:lnTo>
                  <a:lnTo>
                    <a:pt x="1028596" y="1249175"/>
                  </a:lnTo>
                  <a:lnTo>
                    <a:pt x="988721" y="1271807"/>
                  </a:lnTo>
                  <a:lnTo>
                    <a:pt x="947637" y="1291522"/>
                  </a:lnTo>
                  <a:lnTo>
                    <a:pt x="905507" y="1308311"/>
                  </a:lnTo>
                  <a:lnTo>
                    <a:pt x="862493" y="1322166"/>
                  </a:lnTo>
                  <a:lnTo>
                    <a:pt x="818757" y="1333078"/>
                  </a:lnTo>
                  <a:lnTo>
                    <a:pt x="774459" y="1341040"/>
                  </a:lnTo>
                  <a:lnTo>
                    <a:pt x="729762" y="1346043"/>
                  </a:lnTo>
                  <a:lnTo>
                    <a:pt x="684828" y="1348080"/>
                  </a:lnTo>
                  <a:lnTo>
                    <a:pt x="639818" y="1347141"/>
                  </a:lnTo>
                  <a:lnTo>
                    <a:pt x="594895" y="1343219"/>
                  </a:lnTo>
                  <a:lnTo>
                    <a:pt x="550219" y="1336306"/>
                  </a:lnTo>
                  <a:lnTo>
                    <a:pt x="505954" y="1326393"/>
                  </a:lnTo>
                  <a:lnTo>
                    <a:pt x="462260" y="1313473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3970" y="4046701"/>
              <a:ext cx="2785477" cy="25624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53445" y="4055311"/>
              <a:ext cx="1419860" cy="1390015"/>
            </a:xfrm>
            <a:custGeom>
              <a:avLst/>
              <a:gdLst/>
              <a:ahLst/>
              <a:cxnLst/>
              <a:rect l="l" t="t" r="r" b="b"/>
              <a:pathLst>
                <a:path w="1419859" h="1390014">
                  <a:moveTo>
                    <a:pt x="391107" y="1294744"/>
                  </a:moveTo>
                  <a:lnTo>
                    <a:pt x="349386" y="1274732"/>
                  </a:lnTo>
                  <a:lnTo>
                    <a:pt x="309351" y="1251928"/>
                  </a:lnTo>
                  <a:lnTo>
                    <a:pt x="271134" y="1226460"/>
                  </a:lnTo>
                  <a:lnTo>
                    <a:pt x="234868" y="1198454"/>
                  </a:lnTo>
                  <a:lnTo>
                    <a:pt x="200685" y="1168036"/>
                  </a:lnTo>
                  <a:lnTo>
                    <a:pt x="168717" y="1135332"/>
                  </a:lnTo>
                  <a:lnTo>
                    <a:pt x="139097" y="1100471"/>
                  </a:lnTo>
                  <a:lnTo>
                    <a:pt x="111957" y="1063577"/>
                  </a:lnTo>
                  <a:lnTo>
                    <a:pt x="87429" y="1024778"/>
                  </a:lnTo>
                  <a:lnTo>
                    <a:pt x="65646" y="984201"/>
                  </a:lnTo>
                  <a:lnTo>
                    <a:pt x="46740" y="941971"/>
                  </a:lnTo>
                  <a:lnTo>
                    <a:pt x="30844" y="898216"/>
                  </a:lnTo>
                  <a:lnTo>
                    <a:pt x="18089" y="853062"/>
                  </a:lnTo>
                  <a:lnTo>
                    <a:pt x="8609" y="806636"/>
                  </a:lnTo>
                  <a:lnTo>
                    <a:pt x="2535" y="759064"/>
                  </a:lnTo>
                  <a:lnTo>
                    <a:pt x="0" y="710472"/>
                  </a:lnTo>
                  <a:lnTo>
                    <a:pt x="1098" y="661817"/>
                  </a:lnTo>
                  <a:lnTo>
                    <a:pt x="5752" y="614060"/>
                  </a:lnTo>
                  <a:lnTo>
                    <a:pt x="13834" y="567339"/>
                  </a:lnTo>
                  <a:lnTo>
                    <a:pt x="25219" y="521792"/>
                  </a:lnTo>
                  <a:lnTo>
                    <a:pt x="39779" y="477556"/>
                  </a:lnTo>
                  <a:lnTo>
                    <a:pt x="57388" y="434770"/>
                  </a:lnTo>
                  <a:lnTo>
                    <a:pt x="77919" y="393572"/>
                  </a:lnTo>
                  <a:lnTo>
                    <a:pt x="101245" y="354098"/>
                  </a:lnTo>
                  <a:lnTo>
                    <a:pt x="127240" y="316488"/>
                  </a:lnTo>
                  <a:lnTo>
                    <a:pt x="155777" y="280878"/>
                  </a:lnTo>
                  <a:lnTo>
                    <a:pt x="186730" y="247407"/>
                  </a:lnTo>
                  <a:lnTo>
                    <a:pt x="219971" y="216212"/>
                  </a:lnTo>
                  <a:lnTo>
                    <a:pt x="255375" y="187432"/>
                  </a:lnTo>
                  <a:lnTo>
                    <a:pt x="292813" y="161203"/>
                  </a:lnTo>
                  <a:lnTo>
                    <a:pt x="332160" y="137664"/>
                  </a:lnTo>
                  <a:lnTo>
                    <a:pt x="373290" y="116953"/>
                  </a:lnTo>
                  <a:lnTo>
                    <a:pt x="416074" y="99207"/>
                  </a:lnTo>
                  <a:lnTo>
                    <a:pt x="460388" y="84565"/>
                  </a:lnTo>
                  <a:lnTo>
                    <a:pt x="506103" y="73163"/>
                  </a:lnTo>
                  <a:lnTo>
                    <a:pt x="553093" y="65140"/>
                  </a:lnTo>
                  <a:lnTo>
                    <a:pt x="601233" y="60634"/>
                  </a:lnTo>
                  <a:lnTo>
                    <a:pt x="602866" y="56605"/>
                  </a:lnTo>
                  <a:lnTo>
                    <a:pt x="1405388" y="0"/>
                  </a:lnTo>
                  <a:lnTo>
                    <a:pt x="1419372" y="1389486"/>
                  </a:lnTo>
                  <a:lnTo>
                    <a:pt x="620369" y="1348502"/>
                  </a:lnTo>
                  <a:lnTo>
                    <a:pt x="572203" y="1344346"/>
                  </a:lnTo>
                  <a:lnTo>
                    <a:pt x="525062" y="1336766"/>
                  </a:lnTo>
                  <a:lnTo>
                    <a:pt x="479077" y="1325887"/>
                  </a:lnTo>
                  <a:lnTo>
                    <a:pt x="434382" y="1311838"/>
                  </a:lnTo>
                  <a:lnTo>
                    <a:pt x="391107" y="1294744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94493" y="4053139"/>
              <a:ext cx="1398905" cy="1393825"/>
            </a:xfrm>
            <a:custGeom>
              <a:avLst/>
              <a:gdLst/>
              <a:ahLst/>
              <a:cxnLst/>
              <a:rect l="l" t="t" r="r" b="b"/>
              <a:pathLst>
                <a:path w="1398904" h="1393825">
                  <a:moveTo>
                    <a:pt x="435043" y="1340887"/>
                  </a:moveTo>
                  <a:lnTo>
                    <a:pt x="393884" y="1322303"/>
                  </a:lnTo>
                  <a:lnTo>
                    <a:pt x="354159" y="1301197"/>
                  </a:lnTo>
                  <a:lnTo>
                    <a:pt x="315974" y="1277673"/>
                  </a:lnTo>
                  <a:lnTo>
                    <a:pt x="279435" y="1251831"/>
                  </a:lnTo>
                  <a:lnTo>
                    <a:pt x="244647" y="1223772"/>
                  </a:lnTo>
                  <a:lnTo>
                    <a:pt x="211718" y="1193598"/>
                  </a:lnTo>
                  <a:lnTo>
                    <a:pt x="180752" y="1161411"/>
                  </a:lnTo>
                  <a:lnTo>
                    <a:pt x="151856" y="1127312"/>
                  </a:lnTo>
                  <a:lnTo>
                    <a:pt x="125135" y="1091403"/>
                  </a:lnTo>
                  <a:lnTo>
                    <a:pt x="100695" y="1053784"/>
                  </a:lnTo>
                  <a:lnTo>
                    <a:pt x="78642" y="1014558"/>
                  </a:lnTo>
                  <a:lnTo>
                    <a:pt x="59082" y="973826"/>
                  </a:lnTo>
                  <a:lnTo>
                    <a:pt x="42121" y="931689"/>
                  </a:lnTo>
                  <a:lnTo>
                    <a:pt x="27864" y="888249"/>
                  </a:lnTo>
                  <a:lnTo>
                    <a:pt x="16418" y="843608"/>
                  </a:lnTo>
                  <a:lnTo>
                    <a:pt x="7888" y="797866"/>
                  </a:lnTo>
                  <a:lnTo>
                    <a:pt x="2380" y="751126"/>
                  </a:lnTo>
                  <a:lnTo>
                    <a:pt x="0" y="703488"/>
                  </a:lnTo>
                  <a:lnTo>
                    <a:pt x="845" y="655794"/>
                  </a:lnTo>
                  <a:lnTo>
                    <a:pt x="4875" y="608889"/>
                  </a:lnTo>
                  <a:lnTo>
                    <a:pt x="11987" y="562885"/>
                  </a:lnTo>
                  <a:lnTo>
                    <a:pt x="22077" y="517891"/>
                  </a:lnTo>
                  <a:lnTo>
                    <a:pt x="35043" y="474017"/>
                  </a:lnTo>
                  <a:lnTo>
                    <a:pt x="50781" y="431375"/>
                  </a:lnTo>
                  <a:lnTo>
                    <a:pt x="69189" y="390074"/>
                  </a:lnTo>
                  <a:lnTo>
                    <a:pt x="90163" y="350224"/>
                  </a:lnTo>
                  <a:lnTo>
                    <a:pt x="113601" y="311935"/>
                  </a:lnTo>
                  <a:lnTo>
                    <a:pt x="139399" y="275319"/>
                  </a:lnTo>
                  <a:lnTo>
                    <a:pt x="167454" y="240485"/>
                  </a:lnTo>
                  <a:lnTo>
                    <a:pt x="197665" y="207544"/>
                  </a:lnTo>
                  <a:lnTo>
                    <a:pt x="229926" y="176605"/>
                  </a:lnTo>
                  <a:lnTo>
                    <a:pt x="264136" y="147779"/>
                  </a:lnTo>
                  <a:lnTo>
                    <a:pt x="300192" y="121177"/>
                  </a:lnTo>
                  <a:lnTo>
                    <a:pt x="337990" y="96908"/>
                  </a:lnTo>
                  <a:lnTo>
                    <a:pt x="377428" y="75083"/>
                  </a:lnTo>
                  <a:lnTo>
                    <a:pt x="418402" y="55813"/>
                  </a:lnTo>
                  <a:lnTo>
                    <a:pt x="460810" y="39206"/>
                  </a:lnTo>
                  <a:lnTo>
                    <a:pt x="504548" y="25375"/>
                  </a:lnTo>
                  <a:lnTo>
                    <a:pt x="549514" y="14428"/>
                  </a:lnTo>
                  <a:lnTo>
                    <a:pt x="595604" y="6476"/>
                  </a:lnTo>
                  <a:lnTo>
                    <a:pt x="642716" y="1630"/>
                  </a:lnTo>
                  <a:lnTo>
                    <a:pt x="690746" y="0"/>
                  </a:lnTo>
                  <a:lnTo>
                    <a:pt x="738468" y="886"/>
                  </a:lnTo>
                  <a:lnTo>
                    <a:pt x="785374" y="4938"/>
                  </a:lnTo>
                  <a:lnTo>
                    <a:pt x="831361" y="12054"/>
                  </a:lnTo>
                  <a:lnTo>
                    <a:pt x="876322" y="22130"/>
                  </a:lnTo>
                  <a:lnTo>
                    <a:pt x="920154" y="35062"/>
                  </a:lnTo>
                  <a:lnTo>
                    <a:pt x="962749" y="50749"/>
                  </a:lnTo>
                  <a:lnTo>
                    <a:pt x="1004005" y="69087"/>
                  </a:lnTo>
                  <a:lnTo>
                    <a:pt x="1043815" y="89973"/>
                  </a:lnTo>
                  <a:lnTo>
                    <a:pt x="1082074" y="113303"/>
                  </a:lnTo>
                  <a:lnTo>
                    <a:pt x="1118678" y="138976"/>
                  </a:lnTo>
                  <a:lnTo>
                    <a:pt x="1153521" y="166888"/>
                  </a:lnTo>
                  <a:lnTo>
                    <a:pt x="1186498" y="196935"/>
                  </a:lnTo>
                  <a:lnTo>
                    <a:pt x="1217504" y="229015"/>
                  </a:lnTo>
                  <a:lnTo>
                    <a:pt x="1246435" y="263025"/>
                  </a:lnTo>
                  <a:lnTo>
                    <a:pt x="1273184" y="298862"/>
                  </a:lnTo>
                  <a:lnTo>
                    <a:pt x="1297647" y="336422"/>
                  </a:lnTo>
                  <a:lnTo>
                    <a:pt x="1319718" y="375604"/>
                  </a:lnTo>
                  <a:lnTo>
                    <a:pt x="1339293" y="416303"/>
                  </a:lnTo>
                  <a:lnTo>
                    <a:pt x="1356267" y="458416"/>
                  </a:lnTo>
                  <a:lnTo>
                    <a:pt x="1370534" y="501841"/>
                  </a:lnTo>
                  <a:lnTo>
                    <a:pt x="1381990" y="546475"/>
                  </a:lnTo>
                  <a:lnTo>
                    <a:pt x="1390529" y="592214"/>
                  </a:lnTo>
                  <a:lnTo>
                    <a:pt x="1396046" y="638956"/>
                  </a:lnTo>
                  <a:lnTo>
                    <a:pt x="1398436" y="686598"/>
                  </a:lnTo>
                  <a:lnTo>
                    <a:pt x="1397429" y="734718"/>
                  </a:lnTo>
                  <a:lnTo>
                    <a:pt x="1393266" y="781974"/>
                  </a:lnTo>
                  <a:lnTo>
                    <a:pt x="1386047" y="828262"/>
                  </a:lnTo>
                  <a:lnTo>
                    <a:pt x="1375872" y="873480"/>
                  </a:lnTo>
                  <a:lnTo>
                    <a:pt x="1362842" y="917524"/>
                  </a:lnTo>
                  <a:lnTo>
                    <a:pt x="1347056" y="960290"/>
                  </a:lnTo>
                  <a:lnTo>
                    <a:pt x="1328616" y="1001675"/>
                  </a:lnTo>
                  <a:lnTo>
                    <a:pt x="1307622" y="1041576"/>
                  </a:lnTo>
                  <a:lnTo>
                    <a:pt x="1284174" y="1079890"/>
                  </a:lnTo>
                  <a:lnTo>
                    <a:pt x="1258372" y="1116512"/>
                  </a:lnTo>
                  <a:lnTo>
                    <a:pt x="1230316" y="1151340"/>
                  </a:lnTo>
                  <a:lnTo>
                    <a:pt x="1200108" y="1184270"/>
                  </a:lnTo>
                  <a:lnTo>
                    <a:pt x="1167847" y="1215198"/>
                  </a:lnTo>
                  <a:lnTo>
                    <a:pt x="1133633" y="1244023"/>
                  </a:lnTo>
                  <a:lnTo>
                    <a:pt x="1097568" y="1270639"/>
                  </a:lnTo>
                  <a:lnTo>
                    <a:pt x="1059751" y="1294944"/>
                  </a:lnTo>
                  <a:lnTo>
                    <a:pt x="1020283" y="1316835"/>
                  </a:lnTo>
                  <a:lnTo>
                    <a:pt x="979263" y="1336207"/>
                  </a:lnTo>
                  <a:lnTo>
                    <a:pt x="936793" y="1352958"/>
                  </a:lnTo>
                  <a:lnTo>
                    <a:pt x="892973" y="1366984"/>
                  </a:lnTo>
                  <a:lnTo>
                    <a:pt x="847903" y="1378182"/>
                  </a:lnTo>
                  <a:lnTo>
                    <a:pt x="801683" y="1386448"/>
                  </a:lnTo>
                  <a:lnTo>
                    <a:pt x="754413" y="1391680"/>
                  </a:lnTo>
                  <a:lnTo>
                    <a:pt x="706195" y="1393773"/>
                  </a:lnTo>
                  <a:lnTo>
                    <a:pt x="658652" y="1392444"/>
                  </a:lnTo>
                  <a:lnTo>
                    <a:pt x="611909" y="1387986"/>
                  </a:lnTo>
                  <a:lnTo>
                    <a:pt x="566070" y="1380500"/>
                  </a:lnTo>
                  <a:lnTo>
                    <a:pt x="521242" y="1370087"/>
                  </a:lnTo>
                  <a:lnTo>
                    <a:pt x="477532" y="1356849"/>
                  </a:lnTo>
                  <a:lnTo>
                    <a:pt x="435043" y="1340887"/>
                  </a:lnTo>
                  <a:close/>
                </a:path>
              </a:pathLst>
            </a:custGeom>
            <a:solidFill>
              <a:srgbClr val="FF4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72855" y="6234913"/>
              <a:ext cx="2371833" cy="19698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95027" y="6172836"/>
              <a:ext cx="1617980" cy="1598930"/>
            </a:xfrm>
            <a:custGeom>
              <a:avLst/>
              <a:gdLst/>
              <a:ahLst/>
              <a:cxnLst/>
              <a:rect l="l" t="t" r="r" b="b"/>
              <a:pathLst>
                <a:path w="1617979" h="1598929">
                  <a:moveTo>
                    <a:pt x="839377" y="1598869"/>
                  </a:moveTo>
                  <a:lnTo>
                    <a:pt x="237100" y="1112319"/>
                  </a:lnTo>
                  <a:lnTo>
                    <a:pt x="201550" y="1082009"/>
                  </a:lnTo>
                  <a:lnTo>
                    <a:pt x="168759" y="1049574"/>
                  </a:lnTo>
                  <a:lnTo>
                    <a:pt x="138762" y="1015188"/>
                  </a:lnTo>
                  <a:lnTo>
                    <a:pt x="111593" y="979025"/>
                  </a:lnTo>
                  <a:lnTo>
                    <a:pt x="87287" y="941260"/>
                  </a:lnTo>
                  <a:lnTo>
                    <a:pt x="65877" y="902067"/>
                  </a:lnTo>
                  <a:lnTo>
                    <a:pt x="47398" y="861619"/>
                  </a:lnTo>
                  <a:lnTo>
                    <a:pt x="31885" y="820092"/>
                  </a:lnTo>
                  <a:lnTo>
                    <a:pt x="19372" y="777658"/>
                  </a:lnTo>
                  <a:lnTo>
                    <a:pt x="9892" y="734493"/>
                  </a:lnTo>
                  <a:lnTo>
                    <a:pt x="3481" y="690770"/>
                  </a:lnTo>
                  <a:lnTo>
                    <a:pt x="172" y="646663"/>
                  </a:lnTo>
                  <a:lnTo>
                    <a:pt x="0" y="602347"/>
                  </a:lnTo>
                  <a:lnTo>
                    <a:pt x="2998" y="557996"/>
                  </a:lnTo>
                  <a:lnTo>
                    <a:pt x="9203" y="513784"/>
                  </a:lnTo>
                  <a:lnTo>
                    <a:pt x="18647" y="469884"/>
                  </a:lnTo>
                  <a:lnTo>
                    <a:pt x="31365" y="426472"/>
                  </a:lnTo>
                  <a:lnTo>
                    <a:pt x="47391" y="383721"/>
                  </a:lnTo>
                  <a:lnTo>
                    <a:pt x="66760" y="341805"/>
                  </a:lnTo>
                  <a:lnTo>
                    <a:pt x="89505" y="300899"/>
                  </a:lnTo>
                  <a:lnTo>
                    <a:pt x="115662" y="261177"/>
                  </a:lnTo>
                  <a:lnTo>
                    <a:pt x="145611" y="222152"/>
                  </a:lnTo>
                  <a:lnTo>
                    <a:pt x="178064" y="186153"/>
                  </a:lnTo>
                  <a:lnTo>
                    <a:pt x="212816" y="153216"/>
                  </a:lnTo>
                  <a:lnTo>
                    <a:pt x="249659" y="123375"/>
                  </a:lnTo>
                  <a:lnTo>
                    <a:pt x="288390" y="96667"/>
                  </a:lnTo>
                  <a:lnTo>
                    <a:pt x="328800" y="73126"/>
                  </a:lnTo>
                  <a:lnTo>
                    <a:pt x="370686" y="52788"/>
                  </a:lnTo>
                  <a:lnTo>
                    <a:pt x="413840" y="35688"/>
                  </a:lnTo>
                  <a:lnTo>
                    <a:pt x="458058" y="21862"/>
                  </a:lnTo>
                  <a:lnTo>
                    <a:pt x="503133" y="11345"/>
                  </a:lnTo>
                  <a:lnTo>
                    <a:pt x="548859" y="4172"/>
                  </a:lnTo>
                  <a:lnTo>
                    <a:pt x="595030" y="378"/>
                  </a:lnTo>
                  <a:lnTo>
                    <a:pt x="641442" y="0"/>
                  </a:lnTo>
                  <a:lnTo>
                    <a:pt x="687887" y="3071"/>
                  </a:lnTo>
                  <a:lnTo>
                    <a:pt x="734161" y="9628"/>
                  </a:lnTo>
                  <a:lnTo>
                    <a:pt x="780056" y="19706"/>
                  </a:lnTo>
                  <a:lnTo>
                    <a:pt x="825368" y="33341"/>
                  </a:lnTo>
                  <a:lnTo>
                    <a:pt x="869890" y="50567"/>
                  </a:lnTo>
                  <a:lnTo>
                    <a:pt x="913417" y="71420"/>
                  </a:lnTo>
                  <a:lnTo>
                    <a:pt x="955743" y="95935"/>
                  </a:lnTo>
                  <a:lnTo>
                    <a:pt x="967818" y="98727"/>
                  </a:lnTo>
                  <a:lnTo>
                    <a:pt x="1617911" y="501270"/>
                  </a:lnTo>
                  <a:lnTo>
                    <a:pt x="839377" y="1598869"/>
                  </a:lnTo>
                  <a:close/>
                </a:path>
                <a:path w="1617979" h="1598929">
                  <a:moveTo>
                    <a:pt x="967818" y="98727"/>
                  </a:moveTo>
                  <a:lnTo>
                    <a:pt x="955743" y="95935"/>
                  </a:lnTo>
                  <a:lnTo>
                    <a:pt x="956691" y="91837"/>
                  </a:lnTo>
                  <a:lnTo>
                    <a:pt x="967818" y="98727"/>
                  </a:lnTo>
                  <a:close/>
                </a:path>
              </a:pathLst>
            </a:custGeom>
            <a:solidFill>
              <a:srgbClr val="3B6A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72522" y="6564485"/>
              <a:ext cx="1348105" cy="1348740"/>
            </a:xfrm>
            <a:custGeom>
              <a:avLst/>
              <a:gdLst/>
              <a:ahLst/>
              <a:cxnLst/>
              <a:rect l="l" t="t" r="r" b="b"/>
              <a:pathLst>
                <a:path w="1348104" h="1348740">
                  <a:moveTo>
                    <a:pt x="539475" y="1335176"/>
                  </a:moveTo>
                  <a:lnTo>
                    <a:pt x="494816" y="1324588"/>
                  </a:lnTo>
                  <a:lnTo>
                    <a:pt x="450672" y="1310886"/>
                  </a:lnTo>
                  <a:lnTo>
                    <a:pt x="407201" y="1294041"/>
                  </a:lnTo>
                  <a:lnTo>
                    <a:pt x="364563" y="1274025"/>
                  </a:lnTo>
                  <a:lnTo>
                    <a:pt x="322916" y="1250810"/>
                  </a:lnTo>
                  <a:lnTo>
                    <a:pt x="282418" y="1224369"/>
                  </a:lnTo>
                  <a:lnTo>
                    <a:pt x="244337" y="1195357"/>
                  </a:lnTo>
                  <a:lnTo>
                    <a:pt x="208990" y="1164083"/>
                  </a:lnTo>
                  <a:lnTo>
                    <a:pt x="176299" y="1130776"/>
                  </a:lnTo>
                  <a:lnTo>
                    <a:pt x="146292" y="1095597"/>
                  </a:lnTo>
                  <a:lnTo>
                    <a:pt x="118997" y="1058709"/>
                  </a:lnTo>
                  <a:lnTo>
                    <a:pt x="94441" y="1020272"/>
                  </a:lnTo>
                  <a:lnTo>
                    <a:pt x="72653" y="980448"/>
                  </a:lnTo>
                  <a:lnTo>
                    <a:pt x="53662" y="939399"/>
                  </a:lnTo>
                  <a:lnTo>
                    <a:pt x="37494" y="897287"/>
                  </a:lnTo>
                  <a:lnTo>
                    <a:pt x="24179" y="854272"/>
                  </a:lnTo>
                  <a:lnTo>
                    <a:pt x="13743" y="810518"/>
                  </a:lnTo>
                  <a:lnTo>
                    <a:pt x="6216" y="766185"/>
                  </a:lnTo>
                  <a:lnTo>
                    <a:pt x="1626" y="721435"/>
                  </a:lnTo>
                  <a:lnTo>
                    <a:pt x="0" y="676429"/>
                  </a:lnTo>
                  <a:lnTo>
                    <a:pt x="1366" y="631330"/>
                  </a:lnTo>
                  <a:lnTo>
                    <a:pt x="5752" y="586298"/>
                  </a:lnTo>
                  <a:lnTo>
                    <a:pt x="13188" y="541496"/>
                  </a:lnTo>
                  <a:lnTo>
                    <a:pt x="23699" y="497086"/>
                  </a:lnTo>
                  <a:lnTo>
                    <a:pt x="37316" y="453227"/>
                  </a:lnTo>
                  <a:lnTo>
                    <a:pt x="54065" y="410084"/>
                  </a:lnTo>
                  <a:lnTo>
                    <a:pt x="73976" y="367816"/>
                  </a:lnTo>
                  <a:lnTo>
                    <a:pt x="97075" y="326586"/>
                  </a:lnTo>
                  <a:lnTo>
                    <a:pt x="123391" y="286555"/>
                  </a:lnTo>
                  <a:lnTo>
                    <a:pt x="152634" y="248029"/>
                  </a:lnTo>
                  <a:lnTo>
                    <a:pt x="184050" y="212175"/>
                  </a:lnTo>
                  <a:lnTo>
                    <a:pt x="217478" y="179020"/>
                  </a:lnTo>
                  <a:lnTo>
                    <a:pt x="252757" y="148590"/>
                  </a:lnTo>
                  <a:lnTo>
                    <a:pt x="289727" y="120912"/>
                  </a:lnTo>
                  <a:lnTo>
                    <a:pt x="328228" y="96012"/>
                  </a:lnTo>
                  <a:lnTo>
                    <a:pt x="368099" y="73917"/>
                  </a:lnTo>
                  <a:lnTo>
                    <a:pt x="409179" y="54653"/>
                  </a:lnTo>
                  <a:lnTo>
                    <a:pt x="451309" y="38246"/>
                  </a:lnTo>
                  <a:lnTo>
                    <a:pt x="494328" y="24723"/>
                  </a:lnTo>
                  <a:lnTo>
                    <a:pt x="538075" y="14110"/>
                  </a:lnTo>
                  <a:lnTo>
                    <a:pt x="582390" y="6435"/>
                  </a:lnTo>
                  <a:lnTo>
                    <a:pt x="627112" y="1722"/>
                  </a:lnTo>
                  <a:lnTo>
                    <a:pt x="672082" y="0"/>
                  </a:lnTo>
                  <a:lnTo>
                    <a:pt x="717138" y="1293"/>
                  </a:lnTo>
                  <a:lnTo>
                    <a:pt x="762121" y="5629"/>
                  </a:lnTo>
                  <a:lnTo>
                    <a:pt x="806870" y="13034"/>
                  </a:lnTo>
                  <a:lnTo>
                    <a:pt x="851223" y="23535"/>
                  </a:lnTo>
                  <a:lnTo>
                    <a:pt x="895022" y="37157"/>
                  </a:lnTo>
                  <a:lnTo>
                    <a:pt x="938105" y="53928"/>
                  </a:lnTo>
                  <a:lnTo>
                    <a:pt x="980313" y="73874"/>
                  </a:lnTo>
                  <a:lnTo>
                    <a:pt x="1021484" y="97021"/>
                  </a:lnTo>
                  <a:lnTo>
                    <a:pt x="1061458" y="123396"/>
                  </a:lnTo>
                  <a:lnTo>
                    <a:pt x="1099954" y="152596"/>
                  </a:lnTo>
                  <a:lnTo>
                    <a:pt x="1135777" y="183983"/>
                  </a:lnTo>
                  <a:lnTo>
                    <a:pt x="1168900" y="217396"/>
                  </a:lnTo>
                  <a:lnTo>
                    <a:pt x="1199297" y="252676"/>
                  </a:lnTo>
                  <a:lnTo>
                    <a:pt x="1226941" y="289665"/>
                  </a:lnTo>
                  <a:lnTo>
                    <a:pt x="1251806" y="328202"/>
                  </a:lnTo>
                  <a:lnTo>
                    <a:pt x="1273865" y="368129"/>
                  </a:lnTo>
                  <a:lnTo>
                    <a:pt x="1293093" y="409286"/>
                  </a:lnTo>
                  <a:lnTo>
                    <a:pt x="1309462" y="451514"/>
                  </a:lnTo>
                  <a:lnTo>
                    <a:pt x="1322947" y="494653"/>
                  </a:lnTo>
                  <a:lnTo>
                    <a:pt x="1333520" y="538545"/>
                  </a:lnTo>
                  <a:lnTo>
                    <a:pt x="1341156" y="583029"/>
                  </a:lnTo>
                  <a:lnTo>
                    <a:pt x="1345828" y="627947"/>
                  </a:lnTo>
                  <a:lnTo>
                    <a:pt x="1347509" y="673138"/>
                  </a:lnTo>
                  <a:lnTo>
                    <a:pt x="1346174" y="718445"/>
                  </a:lnTo>
                  <a:lnTo>
                    <a:pt x="1341795" y="763707"/>
                  </a:lnTo>
                  <a:lnTo>
                    <a:pt x="1334347" y="808765"/>
                  </a:lnTo>
                  <a:lnTo>
                    <a:pt x="1323802" y="853459"/>
                  </a:lnTo>
                  <a:lnTo>
                    <a:pt x="1310135" y="897631"/>
                  </a:lnTo>
                  <a:lnTo>
                    <a:pt x="1293319" y="941121"/>
                  </a:lnTo>
                  <a:lnTo>
                    <a:pt x="1273327" y="983770"/>
                  </a:lnTo>
                  <a:lnTo>
                    <a:pt x="1250134" y="1025418"/>
                  </a:lnTo>
                  <a:lnTo>
                    <a:pt x="1223713" y="1065907"/>
                  </a:lnTo>
                  <a:lnTo>
                    <a:pt x="1194578" y="1103962"/>
                  </a:lnTo>
                  <a:lnTo>
                    <a:pt x="1163260" y="1139381"/>
                  </a:lnTo>
                  <a:lnTo>
                    <a:pt x="1129918" y="1172136"/>
                  </a:lnTo>
                  <a:lnTo>
                    <a:pt x="1094711" y="1202198"/>
                  </a:lnTo>
                  <a:lnTo>
                    <a:pt x="1057797" y="1229539"/>
                  </a:lnTo>
                  <a:lnTo>
                    <a:pt x="1019335" y="1254131"/>
                  </a:lnTo>
                  <a:lnTo>
                    <a:pt x="979484" y="1275946"/>
                  </a:lnTo>
                  <a:lnTo>
                    <a:pt x="938402" y="1294956"/>
                  </a:lnTo>
                  <a:lnTo>
                    <a:pt x="896249" y="1311133"/>
                  </a:lnTo>
                  <a:lnTo>
                    <a:pt x="853182" y="1324449"/>
                  </a:lnTo>
                  <a:lnTo>
                    <a:pt x="809361" y="1334875"/>
                  </a:lnTo>
                  <a:lnTo>
                    <a:pt x="764944" y="1342383"/>
                  </a:lnTo>
                  <a:lnTo>
                    <a:pt x="720090" y="1346945"/>
                  </a:lnTo>
                  <a:lnTo>
                    <a:pt x="674957" y="1348534"/>
                  </a:lnTo>
                  <a:lnTo>
                    <a:pt x="629705" y="1347121"/>
                  </a:lnTo>
                  <a:lnTo>
                    <a:pt x="584491" y="1342678"/>
                  </a:lnTo>
                  <a:lnTo>
                    <a:pt x="539475" y="1335176"/>
                  </a:lnTo>
                  <a:close/>
                </a:path>
              </a:pathLst>
            </a:custGeom>
            <a:solidFill>
              <a:srgbClr val="4E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7344" y="7368002"/>
              <a:ext cx="2738444" cy="26425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58490" y="7618260"/>
              <a:ext cx="1508125" cy="1540510"/>
            </a:xfrm>
            <a:custGeom>
              <a:avLst/>
              <a:gdLst/>
              <a:ahLst/>
              <a:cxnLst/>
              <a:rect l="l" t="t" r="r" b="b"/>
              <a:pathLst>
                <a:path w="1508125" h="1540509">
                  <a:moveTo>
                    <a:pt x="241000" y="1540036"/>
                  </a:moveTo>
                  <a:lnTo>
                    <a:pt x="27683" y="802038"/>
                  </a:lnTo>
                  <a:lnTo>
                    <a:pt x="15057" y="754715"/>
                  </a:lnTo>
                  <a:lnTo>
                    <a:pt x="6294" y="707235"/>
                  </a:lnTo>
                  <a:lnTo>
                    <a:pt x="1304" y="659785"/>
                  </a:lnTo>
                  <a:lnTo>
                    <a:pt x="0" y="612550"/>
                  </a:lnTo>
                  <a:lnTo>
                    <a:pt x="2292" y="565713"/>
                  </a:lnTo>
                  <a:lnTo>
                    <a:pt x="8093" y="519461"/>
                  </a:lnTo>
                  <a:lnTo>
                    <a:pt x="17315" y="473978"/>
                  </a:lnTo>
                  <a:lnTo>
                    <a:pt x="29870" y="429450"/>
                  </a:lnTo>
                  <a:lnTo>
                    <a:pt x="45669" y="386062"/>
                  </a:lnTo>
                  <a:lnTo>
                    <a:pt x="64623" y="343998"/>
                  </a:lnTo>
                  <a:lnTo>
                    <a:pt x="86645" y="303444"/>
                  </a:lnTo>
                  <a:lnTo>
                    <a:pt x="111647" y="264585"/>
                  </a:lnTo>
                  <a:lnTo>
                    <a:pt x="139540" y="227605"/>
                  </a:lnTo>
                  <a:lnTo>
                    <a:pt x="170236" y="192691"/>
                  </a:lnTo>
                  <a:lnTo>
                    <a:pt x="203647" y="160026"/>
                  </a:lnTo>
                  <a:lnTo>
                    <a:pt x="239684" y="129797"/>
                  </a:lnTo>
                  <a:lnTo>
                    <a:pt x="278260" y="102188"/>
                  </a:lnTo>
                  <a:lnTo>
                    <a:pt x="319286" y="77384"/>
                  </a:lnTo>
                  <a:lnTo>
                    <a:pt x="362674" y="55571"/>
                  </a:lnTo>
                  <a:lnTo>
                    <a:pt x="408335" y="36933"/>
                  </a:lnTo>
                  <a:lnTo>
                    <a:pt x="455865" y="22006"/>
                  </a:lnTo>
                  <a:lnTo>
                    <a:pt x="503625" y="10931"/>
                  </a:lnTo>
                  <a:lnTo>
                    <a:pt x="551437" y="3625"/>
                  </a:lnTo>
                  <a:lnTo>
                    <a:pt x="599118" y="8"/>
                  </a:lnTo>
                  <a:lnTo>
                    <a:pt x="646489" y="0"/>
                  </a:lnTo>
                  <a:lnTo>
                    <a:pt x="693370" y="3518"/>
                  </a:lnTo>
                  <a:lnTo>
                    <a:pt x="739579" y="10483"/>
                  </a:lnTo>
                  <a:lnTo>
                    <a:pt x="784937" y="20814"/>
                  </a:lnTo>
                  <a:lnTo>
                    <a:pt x="829263" y="34429"/>
                  </a:lnTo>
                  <a:lnTo>
                    <a:pt x="872376" y="51248"/>
                  </a:lnTo>
                  <a:lnTo>
                    <a:pt x="914097" y="71190"/>
                  </a:lnTo>
                  <a:lnTo>
                    <a:pt x="954245" y="94174"/>
                  </a:lnTo>
                  <a:lnTo>
                    <a:pt x="992639" y="120119"/>
                  </a:lnTo>
                  <a:lnTo>
                    <a:pt x="1029099" y="148944"/>
                  </a:lnTo>
                  <a:lnTo>
                    <a:pt x="1063445" y="180569"/>
                  </a:lnTo>
                  <a:lnTo>
                    <a:pt x="1095496" y="214912"/>
                  </a:lnTo>
                  <a:lnTo>
                    <a:pt x="1125072" y="251892"/>
                  </a:lnTo>
                  <a:lnTo>
                    <a:pt x="1151992" y="291429"/>
                  </a:lnTo>
                  <a:lnTo>
                    <a:pt x="1176076" y="333442"/>
                  </a:lnTo>
                  <a:lnTo>
                    <a:pt x="1197144" y="377850"/>
                  </a:lnTo>
                  <a:lnTo>
                    <a:pt x="1507777" y="1088698"/>
                  </a:lnTo>
                  <a:lnTo>
                    <a:pt x="241000" y="1540036"/>
                  </a:lnTo>
                  <a:close/>
                </a:path>
              </a:pathLst>
            </a:custGeom>
            <a:solidFill>
              <a:srgbClr val="0D1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68566" y="8285378"/>
              <a:ext cx="1348740" cy="1346835"/>
            </a:xfrm>
            <a:custGeom>
              <a:avLst/>
              <a:gdLst/>
              <a:ahLst/>
              <a:cxnLst/>
              <a:rect l="l" t="t" r="r" b="b"/>
              <a:pathLst>
                <a:path w="1348740" h="1346834">
                  <a:moveTo>
                    <a:pt x="627238" y="1345247"/>
                  </a:moveTo>
                  <a:lnTo>
                    <a:pt x="581954" y="1340610"/>
                  </a:lnTo>
                  <a:lnTo>
                    <a:pt x="537262" y="1332954"/>
                  </a:lnTo>
                  <a:lnTo>
                    <a:pt x="493313" y="1322345"/>
                  </a:lnTo>
                  <a:lnTo>
                    <a:pt x="450259" y="1308850"/>
                  </a:lnTo>
                  <a:lnTo>
                    <a:pt x="408252" y="1292537"/>
                  </a:lnTo>
                  <a:lnTo>
                    <a:pt x="367443" y="1273472"/>
                  </a:lnTo>
                  <a:lnTo>
                    <a:pt x="327984" y="1251722"/>
                  </a:lnTo>
                  <a:lnTo>
                    <a:pt x="290025" y="1227354"/>
                  </a:lnTo>
                  <a:lnTo>
                    <a:pt x="253720" y="1200436"/>
                  </a:lnTo>
                  <a:lnTo>
                    <a:pt x="219220" y="1171034"/>
                  </a:lnTo>
                  <a:lnTo>
                    <a:pt x="186675" y="1139215"/>
                  </a:lnTo>
                  <a:lnTo>
                    <a:pt x="156238" y="1105046"/>
                  </a:lnTo>
                  <a:lnTo>
                    <a:pt x="128060" y="1068594"/>
                  </a:lnTo>
                  <a:lnTo>
                    <a:pt x="102293" y="1029926"/>
                  </a:lnTo>
                  <a:lnTo>
                    <a:pt x="79088" y="989110"/>
                  </a:lnTo>
                  <a:lnTo>
                    <a:pt x="58597" y="946211"/>
                  </a:lnTo>
                  <a:lnTo>
                    <a:pt x="41060" y="901302"/>
                  </a:lnTo>
                  <a:lnTo>
                    <a:pt x="26139" y="855696"/>
                  </a:lnTo>
                  <a:lnTo>
                    <a:pt x="14640" y="809820"/>
                  </a:lnTo>
                  <a:lnTo>
                    <a:pt x="6497" y="763818"/>
                  </a:lnTo>
                  <a:lnTo>
                    <a:pt x="1639" y="717836"/>
                  </a:lnTo>
                  <a:lnTo>
                    <a:pt x="0" y="672020"/>
                  </a:lnTo>
                  <a:lnTo>
                    <a:pt x="1508" y="626513"/>
                  </a:lnTo>
                  <a:lnTo>
                    <a:pt x="6097" y="581461"/>
                  </a:lnTo>
                  <a:lnTo>
                    <a:pt x="13698" y="537008"/>
                  </a:lnTo>
                  <a:lnTo>
                    <a:pt x="24241" y="493301"/>
                  </a:lnTo>
                  <a:lnTo>
                    <a:pt x="37659" y="450483"/>
                  </a:lnTo>
                  <a:lnTo>
                    <a:pt x="53882" y="408701"/>
                  </a:lnTo>
                  <a:lnTo>
                    <a:pt x="72842" y="368098"/>
                  </a:lnTo>
                  <a:lnTo>
                    <a:pt x="94470" y="328820"/>
                  </a:lnTo>
                  <a:lnTo>
                    <a:pt x="118697" y="291012"/>
                  </a:lnTo>
                  <a:lnTo>
                    <a:pt x="145455" y="254818"/>
                  </a:lnTo>
                  <a:lnTo>
                    <a:pt x="174676" y="220385"/>
                  </a:lnTo>
                  <a:lnTo>
                    <a:pt x="206290" y="187857"/>
                  </a:lnTo>
                  <a:lnTo>
                    <a:pt x="240229" y="157378"/>
                  </a:lnTo>
                  <a:lnTo>
                    <a:pt x="276424" y="129094"/>
                  </a:lnTo>
                  <a:lnTo>
                    <a:pt x="314806" y="103150"/>
                  </a:lnTo>
                  <a:lnTo>
                    <a:pt x="355308" y="79691"/>
                  </a:lnTo>
                  <a:lnTo>
                    <a:pt x="397859" y="58862"/>
                  </a:lnTo>
                  <a:lnTo>
                    <a:pt x="442392" y="40807"/>
                  </a:lnTo>
                  <a:lnTo>
                    <a:pt x="488548" y="25944"/>
                  </a:lnTo>
                  <a:lnTo>
                    <a:pt x="534939" y="14498"/>
                  </a:lnTo>
                  <a:lnTo>
                    <a:pt x="581420" y="6403"/>
                  </a:lnTo>
                  <a:lnTo>
                    <a:pt x="627847" y="1593"/>
                  </a:lnTo>
                  <a:lnTo>
                    <a:pt x="674077" y="0"/>
                  </a:lnTo>
                  <a:lnTo>
                    <a:pt x="719966" y="1557"/>
                  </a:lnTo>
                  <a:lnTo>
                    <a:pt x="765368" y="6200"/>
                  </a:lnTo>
                  <a:lnTo>
                    <a:pt x="810140" y="13860"/>
                  </a:lnTo>
                  <a:lnTo>
                    <a:pt x="854137" y="24471"/>
                  </a:lnTo>
                  <a:lnTo>
                    <a:pt x="897216" y="37967"/>
                  </a:lnTo>
                  <a:lnTo>
                    <a:pt x="939233" y="54281"/>
                  </a:lnTo>
                  <a:lnTo>
                    <a:pt x="980042" y="73346"/>
                  </a:lnTo>
                  <a:lnTo>
                    <a:pt x="1019500" y="95096"/>
                  </a:lnTo>
                  <a:lnTo>
                    <a:pt x="1057463" y="119464"/>
                  </a:lnTo>
                  <a:lnTo>
                    <a:pt x="1093787" y="146383"/>
                  </a:lnTo>
                  <a:lnTo>
                    <a:pt x="1128327" y="175788"/>
                  </a:lnTo>
                  <a:lnTo>
                    <a:pt x="1160939" y="207610"/>
                  </a:lnTo>
                  <a:lnTo>
                    <a:pt x="1191479" y="241784"/>
                  </a:lnTo>
                  <a:lnTo>
                    <a:pt x="1219803" y="278243"/>
                  </a:lnTo>
                  <a:lnTo>
                    <a:pt x="1245767" y="316921"/>
                  </a:lnTo>
                  <a:lnTo>
                    <a:pt x="1269226" y="357750"/>
                  </a:lnTo>
                  <a:lnTo>
                    <a:pt x="1290037" y="400664"/>
                  </a:lnTo>
                  <a:lnTo>
                    <a:pt x="1308055" y="445597"/>
                  </a:lnTo>
                  <a:lnTo>
                    <a:pt x="1322953" y="491202"/>
                  </a:lnTo>
                  <a:lnTo>
                    <a:pt x="1334383" y="537075"/>
                  </a:lnTo>
                  <a:lnTo>
                    <a:pt x="1342419" y="583071"/>
                  </a:lnTo>
                  <a:lnTo>
                    <a:pt x="1347134" y="629046"/>
                  </a:lnTo>
                  <a:lnTo>
                    <a:pt x="1348600" y="674854"/>
                  </a:lnTo>
                  <a:lnTo>
                    <a:pt x="1346891" y="720351"/>
                  </a:lnTo>
                  <a:lnTo>
                    <a:pt x="1342081" y="765392"/>
                  </a:lnTo>
                  <a:lnTo>
                    <a:pt x="1334241" y="809832"/>
                  </a:lnTo>
                  <a:lnTo>
                    <a:pt x="1323445" y="853527"/>
                  </a:lnTo>
                  <a:lnTo>
                    <a:pt x="1309766" y="896332"/>
                  </a:lnTo>
                  <a:lnTo>
                    <a:pt x="1293278" y="938101"/>
                  </a:lnTo>
                  <a:lnTo>
                    <a:pt x="1274054" y="978691"/>
                  </a:lnTo>
                  <a:lnTo>
                    <a:pt x="1252166" y="1017956"/>
                  </a:lnTo>
                  <a:lnTo>
                    <a:pt x="1227687" y="1055752"/>
                  </a:lnTo>
                  <a:lnTo>
                    <a:pt x="1200692" y="1091933"/>
                  </a:lnTo>
                  <a:lnTo>
                    <a:pt x="1171252" y="1126356"/>
                  </a:lnTo>
                  <a:lnTo>
                    <a:pt x="1139442" y="1158874"/>
                  </a:lnTo>
                  <a:lnTo>
                    <a:pt x="1105333" y="1189345"/>
                  </a:lnTo>
                  <a:lnTo>
                    <a:pt x="1069000" y="1217622"/>
                  </a:lnTo>
                  <a:lnTo>
                    <a:pt x="1030516" y="1243561"/>
                  </a:lnTo>
                  <a:lnTo>
                    <a:pt x="989952" y="1267017"/>
                  </a:lnTo>
                  <a:lnTo>
                    <a:pt x="947384" y="1287845"/>
                  </a:lnTo>
                  <a:lnTo>
                    <a:pt x="902883" y="1305901"/>
                  </a:lnTo>
                  <a:lnTo>
                    <a:pt x="857231" y="1320789"/>
                  </a:lnTo>
                  <a:lnTo>
                    <a:pt x="811261" y="1332256"/>
                  </a:lnTo>
                  <a:lnTo>
                    <a:pt x="765125" y="1340368"/>
                  </a:lnTo>
                  <a:lnTo>
                    <a:pt x="718975" y="1345193"/>
                  </a:lnTo>
                  <a:lnTo>
                    <a:pt x="672962" y="1346797"/>
                  </a:lnTo>
                  <a:lnTo>
                    <a:pt x="627238" y="1345247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9730" y="834849"/>
              <a:ext cx="2433239" cy="28325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49972" y="663044"/>
              <a:ext cx="1478280" cy="1527175"/>
            </a:xfrm>
            <a:custGeom>
              <a:avLst/>
              <a:gdLst/>
              <a:ahLst/>
              <a:cxnLst/>
              <a:rect l="l" t="t" r="r" b="b"/>
              <a:pathLst>
                <a:path w="1478279" h="1527175">
                  <a:moveTo>
                    <a:pt x="680904" y="1524144"/>
                  </a:moveTo>
                  <a:lnTo>
                    <a:pt x="634034" y="1526590"/>
                  </a:lnTo>
                  <a:lnTo>
                    <a:pt x="586720" y="1525357"/>
                  </a:lnTo>
                  <a:lnTo>
                    <a:pt x="539144" y="1520342"/>
                  </a:lnTo>
                  <a:lnTo>
                    <a:pt x="491486" y="1511443"/>
                  </a:lnTo>
                  <a:lnTo>
                    <a:pt x="443929" y="1498559"/>
                  </a:lnTo>
                  <a:lnTo>
                    <a:pt x="396942" y="1482551"/>
                  </a:lnTo>
                  <a:lnTo>
                    <a:pt x="352084" y="1463210"/>
                  </a:lnTo>
                  <a:lnTo>
                    <a:pt x="309452" y="1440720"/>
                  </a:lnTo>
                  <a:lnTo>
                    <a:pt x="269142" y="1415265"/>
                  </a:lnTo>
                  <a:lnTo>
                    <a:pt x="231248" y="1387030"/>
                  </a:lnTo>
                  <a:lnTo>
                    <a:pt x="195868" y="1356198"/>
                  </a:lnTo>
                  <a:lnTo>
                    <a:pt x="163097" y="1322955"/>
                  </a:lnTo>
                  <a:lnTo>
                    <a:pt x="133031" y="1287483"/>
                  </a:lnTo>
                  <a:lnTo>
                    <a:pt x="105766" y="1249969"/>
                  </a:lnTo>
                  <a:lnTo>
                    <a:pt x="81398" y="1210595"/>
                  </a:lnTo>
                  <a:lnTo>
                    <a:pt x="60023" y="1169546"/>
                  </a:lnTo>
                  <a:lnTo>
                    <a:pt x="41737" y="1127007"/>
                  </a:lnTo>
                  <a:lnTo>
                    <a:pt x="26636" y="1083162"/>
                  </a:lnTo>
                  <a:lnTo>
                    <a:pt x="14815" y="1038194"/>
                  </a:lnTo>
                  <a:lnTo>
                    <a:pt x="6372" y="992289"/>
                  </a:lnTo>
                  <a:lnTo>
                    <a:pt x="1401" y="945631"/>
                  </a:lnTo>
                  <a:lnTo>
                    <a:pt x="0" y="898403"/>
                  </a:lnTo>
                  <a:lnTo>
                    <a:pt x="2262" y="850790"/>
                  </a:lnTo>
                  <a:lnTo>
                    <a:pt x="8286" y="802977"/>
                  </a:lnTo>
                  <a:lnTo>
                    <a:pt x="18166" y="755148"/>
                  </a:lnTo>
                  <a:lnTo>
                    <a:pt x="193236" y="0"/>
                  </a:lnTo>
                  <a:lnTo>
                    <a:pt x="1477738" y="391620"/>
                  </a:lnTo>
                  <a:lnTo>
                    <a:pt x="1207332" y="1115488"/>
                  </a:lnTo>
                  <a:lnTo>
                    <a:pt x="1188889" y="1160850"/>
                  </a:lnTo>
                  <a:lnTo>
                    <a:pt x="1167281" y="1204067"/>
                  </a:lnTo>
                  <a:lnTo>
                    <a:pt x="1142689" y="1245037"/>
                  </a:lnTo>
                  <a:lnTo>
                    <a:pt x="1115296" y="1283657"/>
                  </a:lnTo>
                  <a:lnTo>
                    <a:pt x="1085281" y="1319824"/>
                  </a:lnTo>
                  <a:lnTo>
                    <a:pt x="1052828" y="1353438"/>
                  </a:lnTo>
                  <a:lnTo>
                    <a:pt x="1018116" y="1384395"/>
                  </a:lnTo>
                  <a:lnTo>
                    <a:pt x="981328" y="1412594"/>
                  </a:lnTo>
                  <a:lnTo>
                    <a:pt x="942644" y="1437931"/>
                  </a:lnTo>
                  <a:lnTo>
                    <a:pt x="902247" y="1460305"/>
                  </a:lnTo>
                  <a:lnTo>
                    <a:pt x="860318" y="1479613"/>
                  </a:lnTo>
                  <a:lnTo>
                    <a:pt x="817037" y="1495753"/>
                  </a:lnTo>
                  <a:lnTo>
                    <a:pt x="772587" y="1508624"/>
                  </a:lnTo>
                  <a:lnTo>
                    <a:pt x="727149" y="1518121"/>
                  </a:lnTo>
                  <a:lnTo>
                    <a:pt x="680904" y="1524144"/>
                  </a:lnTo>
                  <a:close/>
                </a:path>
              </a:pathLst>
            </a:custGeom>
            <a:solidFill>
              <a:srgbClr val="2E6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20377" y="159317"/>
              <a:ext cx="1350010" cy="1346200"/>
            </a:xfrm>
            <a:custGeom>
              <a:avLst/>
              <a:gdLst/>
              <a:ahLst/>
              <a:cxnLst/>
              <a:rect l="l" t="t" r="r" b="b"/>
              <a:pathLst>
                <a:path w="1350009" h="1346200">
                  <a:moveTo>
                    <a:pt x="757649" y="1340889"/>
                  </a:moveTo>
                  <a:lnTo>
                    <a:pt x="712007" y="1344939"/>
                  </a:lnTo>
                  <a:lnTo>
                    <a:pt x="665876" y="1345878"/>
                  </a:lnTo>
                  <a:lnTo>
                    <a:pt x="619398" y="1343629"/>
                  </a:lnTo>
                  <a:lnTo>
                    <a:pt x="572716" y="1338114"/>
                  </a:lnTo>
                  <a:lnTo>
                    <a:pt x="525972" y="1329258"/>
                  </a:lnTo>
                  <a:lnTo>
                    <a:pt x="479310" y="1316983"/>
                  </a:lnTo>
                  <a:lnTo>
                    <a:pt x="433627" y="1301417"/>
                  </a:lnTo>
                  <a:lnTo>
                    <a:pt x="389788" y="1282949"/>
                  </a:lnTo>
                  <a:lnTo>
                    <a:pt x="347870" y="1261724"/>
                  </a:lnTo>
                  <a:lnTo>
                    <a:pt x="307947" y="1237886"/>
                  </a:lnTo>
                  <a:lnTo>
                    <a:pt x="270096" y="1211577"/>
                  </a:lnTo>
                  <a:lnTo>
                    <a:pt x="234391" y="1182942"/>
                  </a:lnTo>
                  <a:lnTo>
                    <a:pt x="200909" y="1152124"/>
                  </a:lnTo>
                  <a:lnTo>
                    <a:pt x="169725" y="1119267"/>
                  </a:lnTo>
                  <a:lnTo>
                    <a:pt x="140915" y="1084515"/>
                  </a:lnTo>
                  <a:lnTo>
                    <a:pt x="114554" y="1048012"/>
                  </a:lnTo>
                  <a:lnTo>
                    <a:pt x="90718" y="1009900"/>
                  </a:lnTo>
                  <a:lnTo>
                    <a:pt x="69482" y="970324"/>
                  </a:lnTo>
                  <a:lnTo>
                    <a:pt x="50923" y="929428"/>
                  </a:lnTo>
                  <a:lnTo>
                    <a:pt x="35115" y="887355"/>
                  </a:lnTo>
                  <a:lnTo>
                    <a:pt x="22135" y="844249"/>
                  </a:lnTo>
                  <a:lnTo>
                    <a:pt x="12057" y="800253"/>
                  </a:lnTo>
                  <a:lnTo>
                    <a:pt x="4959" y="755512"/>
                  </a:lnTo>
                  <a:lnTo>
                    <a:pt x="914" y="710169"/>
                  </a:lnTo>
                  <a:lnTo>
                    <a:pt x="0" y="664367"/>
                  </a:lnTo>
                  <a:lnTo>
                    <a:pt x="2290" y="618251"/>
                  </a:lnTo>
                  <a:lnTo>
                    <a:pt x="7862" y="571964"/>
                  </a:lnTo>
                  <a:lnTo>
                    <a:pt x="16791" y="525650"/>
                  </a:lnTo>
                  <a:lnTo>
                    <a:pt x="29151" y="479452"/>
                  </a:lnTo>
                  <a:lnTo>
                    <a:pt x="44664" y="433774"/>
                  </a:lnTo>
                  <a:lnTo>
                    <a:pt x="63089" y="389940"/>
                  </a:lnTo>
                  <a:lnTo>
                    <a:pt x="84283" y="348024"/>
                  </a:lnTo>
                  <a:lnTo>
                    <a:pt x="108103" y="308104"/>
                  </a:lnTo>
                  <a:lnTo>
                    <a:pt x="134408" y="270253"/>
                  </a:lnTo>
                  <a:lnTo>
                    <a:pt x="163055" y="234548"/>
                  </a:lnTo>
                  <a:lnTo>
                    <a:pt x="193902" y="201064"/>
                  </a:lnTo>
                  <a:lnTo>
                    <a:pt x="226806" y="169877"/>
                  </a:lnTo>
                  <a:lnTo>
                    <a:pt x="261625" y="141062"/>
                  </a:lnTo>
                  <a:lnTo>
                    <a:pt x="298216" y="114694"/>
                  </a:lnTo>
                  <a:lnTo>
                    <a:pt x="336438" y="90850"/>
                  </a:lnTo>
                  <a:lnTo>
                    <a:pt x="376148" y="69605"/>
                  </a:lnTo>
                  <a:lnTo>
                    <a:pt x="417202" y="51034"/>
                  </a:lnTo>
                  <a:lnTo>
                    <a:pt x="459460" y="35213"/>
                  </a:lnTo>
                  <a:lnTo>
                    <a:pt x="502779" y="22218"/>
                  </a:lnTo>
                  <a:lnTo>
                    <a:pt x="547016" y="12123"/>
                  </a:lnTo>
                  <a:lnTo>
                    <a:pt x="592028" y="5005"/>
                  </a:lnTo>
                  <a:lnTo>
                    <a:pt x="637674" y="938"/>
                  </a:lnTo>
                  <a:lnTo>
                    <a:pt x="683812" y="0"/>
                  </a:lnTo>
                  <a:lnTo>
                    <a:pt x="730298" y="2264"/>
                  </a:lnTo>
                  <a:lnTo>
                    <a:pt x="776990" y="7807"/>
                  </a:lnTo>
                  <a:lnTo>
                    <a:pt x="823747" y="16704"/>
                  </a:lnTo>
                  <a:lnTo>
                    <a:pt x="870425" y="29030"/>
                  </a:lnTo>
                  <a:lnTo>
                    <a:pt x="916058" y="44548"/>
                  </a:lnTo>
                  <a:lnTo>
                    <a:pt x="959852" y="62978"/>
                  </a:lnTo>
                  <a:lnTo>
                    <a:pt x="1001731" y="84177"/>
                  </a:lnTo>
                  <a:lnTo>
                    <a:pt x="1041618" y="108003"/>
                  </a:lnTo>
                  <a:lnTo>
                    <a:pt x="1079439" y="134314"/>
                  </a:lnTo>
                  <a:lnTo>
                    <a:pt x="1115118" y="162968"/>
                  </a:lnTo>
                  <a:lnTo>
                    <a:pt x="1148578" y="193820"/>
                  </a:lnTo>
                  <a:lnTo>
                    <a:pt x="1179745" y="226730"/>
                  </a:lnTo>
                  <a:lnTo>
                    <a:pt x="1208542" y="261555"/>
                  </a:lnTo>
                  <a:lnTo>
                    <a:pt x="1234894" y="298151"/>
                  </a:lnTo>
                  <a:lnTo>
                    <a:pt x="1258724" y="336378"/>
                  </a:lnTo>
                  <a:lnTo>
                    <a:pt x="1279958" y="376091"/>
                  </a:lnTo>
                  <a:lnTo>
                    <a:pt x="1298520" y="417149"/>
                  </a:lnTo>
                  <a:lnTo>
                    <a:pt x="1314333" y="459409"/>
                  </a:lnTo>
                  <a:lnTo>
                    <a:pt x="1327322" y="502729"/>
                  </a:lnTo>
                  <a:lnTo>
                    <a:pt x="1337412" y="546966"/>
                  </a:lnTo>
                  <a:lnTo>
                    <a:pt x="1344526" y="591978"/>
                  </a:lnTo>
                  <a:lnTo>
                    <a:pt x="1348590" y="637622"/>
                  </a:lnTo>
                  <a:lnTo>
                    <a:pt x="1349526" y="683756"/>
                  </a:lnTo>
                  <a:lnTo>
                    <a:pt x="1347261" y="730236"/>
                  </a:lnTo>
                  <a:lnTo>
                    <a:pt x="1341717" y="776922"/>
                  </a:lnTo>
                  <a:lnTo>
                    <a:pt x="1332818" y="823670"/>
                  </a:lnTo>
                  <a:lnTo>
                    <a:pt x="1320491" y="870337"/>
                  </a:lnTo>
                  <a:lnTo>
                    <a:pt x="1304988" y="915541"/>
                  </a:lnTo>
                  <a:lnTo>
                    <a:pt x="1286572" y="958938"/>
                  </a:lnTo>
                  <a:lnTo>
                    <a:pt x="1265385" y="1000452"/>
                  </a:lnTo>
                  <a:lnTo>
                    <a:pt x="1241569" y="1040005"/>
                  </a:lnTo>
                  <a:lnTo>
                    <a:pt x="1215267" y="1077522"/>
                  </a:lnTo>
                  <a:lnTo>
                    <a:pt x="1186622" y="1112924"/>
                  </a:lnTo>
                  <a:lnTo>
                    <a:pt x="1155776" y="1146136"/>
                  </a:lnTo>
                  <a:lnTo>
                    <a:pt x="1122872" y="1177080"/>
                  </a:lnTo>
                  <a:lnTo>
                    <a:pt x="1088052" y="1205681"/>
                  </a:lnTo>
                  <a:lnTo>
                    <a:pt x="1051459" y="1231861"/>
                  </a:lnTo>
                  <a:lnTo>
                    <a:pt x="1013236" y="1255543"/>
                  </a:lnTo>
                  <a:lnTo>
                    <a:pt x="973526" y="1276651"/>
                  </a:lnTo>
                  <a:lnTo>
                    <a:pt x="932470" y="1295107"/>
                  </a:lnTo>
                  <a:lnTo>
                    <a:pt x="890212" y="1310836"/>
                  </a:lnTo>
                  <a:lnTo>
                    <a:pt x="846894" y="1323761"/>
                  </a:lnTo>
                  <a:lnTo>
                    <a:pt x="802658" y="1333804"/>
                  </a:lnTo>
                  <a:lnTo>
                    <a:pt x="757649" y="1340889"/>
                  </a:lnTo>
                  <a:close/>
                </a:path>
              </a:pathLst>
            </a:custGeom>
            <a:solidFill>
              <a:srgbClr val="4094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06421" y="1848903"/>
              <a:ext cx="1725295" cy="4416425"/>
            </a:xfrm>
            <a:custGeom>
              <a:avLst/>
              <a:gdLst/>
              <a:ahLst/>
              <a:cxnLst/>
              <a:rect l="l" t="t" r="r" b="b"/>
              <a:pathLst>
                <a:path w="1725295" h="4416425">
                  <a:moveTo>
                    <a:pt x="608533" y="517296"/>
                  </a:moveTo>
                  <a:lnTo>
                    <a:pt x="575310" y="476719"/>
                  </a:lnTo>
                  <a:lnTo>
                    <a:pt x="541299" y="437045"/>
                  </a:lnTo>
                  <a:lnTo>
                    <a:pt x="506526" y="398246"/>
                  </a:lnTo>
                  <a:lnTo>
                    <a:pt x="470992" y="360362"/>
                  </a:lnTo>
                  <a:lnTo>
                    <a:pt x="434708" y="323367"/>
                  </a:lnTo>
                  <a:lnTo>
                    <a:pt x="397713" y="287286"/>
                  </a:lnTo>
                  <a:lnTo>
                    <a:pt x="360006" y="252107"/>
                  </a:lnTo>
                  <a:lnTo>
                    <a:pt x="321602" y="217855"/>
                  </a:lnTo>
                  <a:lnTo>
                    <a:pt x="282524" y="184518"/>
                  </a:lnTo>
                  <a:lnTo>
                    <a:pt x="242773" y="152095"/>
                  </a:lnTo>
                  <a:lnTo>
                    <a:pt x="202387" y="120624"/>
                  </a:lnTo>
                  <a:lnTo>
                    <a:pt x="161366" y="90068"/>
                  </a:lnTo>
                  <a:lnTo>
                    <a:pt x="119735" y="60464"/>
                  </a:lnTo>
                  <a:lnTo>
                    <a:pt x="77508" y="31788"/>
                  </a:lnTo>
                  <a:lnTo>
                    <a:pt x="34696" y="4076"/>
                  </a:lnTo>
                  <a:lnTo>
                    <a:pt x="28219" y="0"/>
                  </a:lnTo>
                  <a:lnTo>
                    <a:pt x="16789" y="596"/>
                  </a:lnTo>
                  <a:lnTo>
                    <a:pt x="4229" y="7886"/>
                  </a:lnTo>
                  <a:lnTo>
                    <a:pt x="0" y="15811"/>
                  </a:lnTo>
                  <a:lnTo>
                    <a:pt x="431" y="24117"/>
                  </a:lnTo>
                  <a:lnTo>
                    <a:pt x="22707" y="22961"/>
                  </a:lnTo>
                  <a:lnTo>
                    <a:pt x="10769" y="41846"/>
                  </a:lnTo>
                  <a:lnTo>
                    <a:pt x="52768" y="69037"/>
                  </a:lnTo>
                  <a:lnTo>
                    <a:pt x="94195" y="97155"/>
                  </a:lnTo>
                  <a:lnTo>
                    <a:pt x="135039" y="126199"/>
                  </a:lnTo>
                  <a:lnTo>
                    <a:pt x="175272" y="156171"/>
                  </a:lnTo>
                  <a:lnTo>
                    <a:pt x="214884" y="187045"/>
                  </a:lnTo>
                  <a:lnTo>
                    <a:pt x="253873" y="218833"/>
                  </a:lnTo>
                  <a:lnTo>
                    <a:pt x="292201" y="251536"/>
                  </a:lnTo>
                  <a:lnTo>
                    <a:pt x="329869" y="285140"/>
                  </a:lnTo>
                  <a:lnTo>
                    <a:pt x="366864" y="319633"/>
                  </a:lnTo>
                  <a:lnTo>
                    <a:pt x="403161" y="355015"/>
                  </a:lnTo>
                  <a:lnTo>
                    <a:pt x="438734" y="391299"/>
                  </a:lnTo>
                  <a:lnTo>
                    <a:pt x="473595" y="428459"/>
                  </a:lnTo>
                  <a:lnTo>
                    <a:pt x="507707" y="466496"/>
                  </a:lnTo>
                  <a:lnTo>
                    <a:pt x="541058" y="505409"/>
                  </a:lnTo>
                  <a:lnTo>
                    <a:pt x="573646" y="545198"/>
                  </a:lnTo>
                  <a:lnTo>
                    <a:pt x="608533" y="517296"/>
                  </a:lnTo>
                  <a:close/>
                </a:path>
                <a:path w="1725295" h="4416425">
                  <a:moveTo>
                    <a:pt x="1684515" y="3791089"/>
                  </a:moveTo>
                  <a:lnTo>
                    <a:pt x="1680121" y="3782491"/>
                  </a:lnTo>
                  <a:lnTo>
                    <a:pt x="1670189" y="3775341"/>
                  </a:lnTo>
                  <a:lnTo>
                    <a:pt x="1662633" y="3774808"/>
                  </a:lnTo>
                  <a:lnTo>
                    <a:pt x="1656384" y="3778008"/>
                  </a:lnTo>
                  <a:lnTo>
                    <a:pt x="1664944" y="3794747"/>
                  </a:lnTo>
                  <a:lnTo>
                    <a:pt x="1646313" y="3792067"/>
                  </a:lnTo>
                  <a:lnTo>
                    <a:pt x="1638782" y="3840162"/>
                  </a:lnTo>
                  <a:lnTo>
                    <a:pt x="1630032" y="3888079"/>
                  </a:lnTo>
                  <a:lnTo>
                    <a:pt x="1620062" y="3935831"/>
                  </a:lnTo>
                  <a:lnTo>
                    <a:pt x="1608886" y="3983367"/>
                  </a:lnTo>
                  <a:lnTo>
                    <a:pt x="1596478" y="4030675"/>
                  </a:lnTo>
                  <a:lnTo>
                    <a:pt x="1582839" y="4077741"/>
                  </a:lnTo>
                  <a:lnTo>
                    <a:pt x="1567980" y="4124541"/>
                  </a:lnTo>
                  <a:lnTo>
                    <a:pt x="1551889" y="4171061"/>
                  </a:lnTo>
                  <a:lnTo>
                    <a:pt x="1534566" y="4217263"/>
                  </a:lnTo>
                  <a:lnTo>
                    <a:pt x="1515999" y="4263136"/>
                  </a:lnTo>
                  <a:lnTo>
                    <a:pt x="1496187" y="4308665"/>
                  </a:lnTo>
                  <a:lnTo>
                    <a:pt x="1475143" y="4353826"/>
                  </a:lnTo>
                  <a:lnTo>
                    <a:pt x="1452854" y="4398607"/>
                  </a:lnTo>
                  <a:lnTo>
                    <a:pt x="1486344" y="4415828"/>
                  </a:lnTo>
                  <a:lnTo>
                    <a:pt x="1509077" y="4370184"/>
                  </a:lnTo>
                  <a:lnTo>
                    <a:pt x="1530540" y="4324134"/>
                  </a:lnTo>
                  <a:lnTo>
                    <a:pt x="1550746" y="4277715"/>
                  </a:lnTo>
                  <a:lnTo>
                    <a:pt x="1569669" y="4230941"/>
                  </a:lnTo>
                  <a:lnTo>
                    <a:pt x="1587347" y="4183837"/>
                  </a:lnTo>
                  <a:lnTo>
                    <a:pt x="1603756" y="4136415"/>
                  </a:lnTo>
                  <a:lnTo>
                    <a:pt x="1618907" y="4088701"/>
                  </a:lnTo>
                  <a:lnTo>
                    <a:pt x="1632813" y="4040708"/>
                  </a:lnTo>
                  <a:lnTo>
                    <a:pt x="1645462" y="3992473"/>
                  </a:lnTo>
                  <a:lnTo>
                    <a:pt x="1656867" y="3944023"/>
                  </a:lnTo>
                  <a:lnTo>
                    <a:pt x="1667027" y="3895344"/>
                  </a:lnTo>
                  <a:lnTo>
                    <a:pt x="1675942" y="3846499"/>
                  </a:lnTo>
                  <a:lnTo>
                    <a:pt x="1683613" y="3797477"/>
                  </a:lnTo>
                  <a:lnTo>
                    <a:pt x="1684515" y="3791089"/>
                  </a:lnTo>
                  <a:close/>
                </a:path>
                <a:path w="1725295" h="4416425">
                  <a:moveTo>
                    <a:pt x="1725231" y="2132571"/>
                  </a:moveTo>
                  <a:lnTo>
                    <a:pt x="1716392" y="2080869"/>
                  </a:lnTo>
                  <a:lnTo>
                    <a:pt x="1706257" y="2029612"/>
                  </a:lnTo>
                  <a:lnTo>
                    <a:pt x="1694827" y="1978799"/>
                  </a:lnTo>
                  <a:lnTo>
                    <a:pt x="1682140" y="1928469"/>
                  </a:lnTo>
                  <a:lnTo>
                    <a:pt x="1668208" y="1878634"/>
                  </a:lnTo>
                  <a:lnTo>
                    <a:pt x="1653044" y="1829295"/>
                  </a:lnTo>
                  <a:lnTo>
                    <a:pt x="1636649" y="1780489"/>
                  </a:lnTo>
                  <a:lnTo>
                    <a:pt x="1619046" y="1732203"/>
                  </a:lnTo>
                  <a:lnTo>
                    <a:pt x="1600263" y="1684477"/>
                  </a:lnTo>
                  <a:lnTo>
                    <a:pt x="1580299" y="1637322"/>
                  </a:lnTo>
                  <a:lnTo>
                    <a:pt x="1559191" y="1590751"/>
                  </a:lnTo>
                  <a:lnTo>
                    <a:pt x="1536928" y="1544777"/>
                  </a:lnTo>
                  <a:lnTo>
                    <a:pt x="1522704" y="1517205"/>
                  </a:lnTo>
                  <a:lnTo>
                    <a:pt x="1513535" y="1499412"/>
                  </a:lnTo>
                  <a:lnTo>
                    <a:pt x="1510398" y="1493558"/>
                  </a:lnTo>
                  <a:lnTo>
                    <a:pt x="1501724" y="1489189"/>
                  </a:lnTo>
                  <a:lnTo>
                    <a:pt x="1488935" y="1489189"/>
                  </a:lnTo>
                  <a:lnTo>
                    <a:pt x="1482344" y="1493342"/>
                  </a:lnTo>
                  <a:lnTo>
                    <a:pt x="1479105" y="1499793"/>
                  </a:lnTo>
                  <a:lnTo>
                    <a:pt x="1496364" y="1508493"/>
                  </a:lnTo>
                  <a:lnTo>
                    <a:pt x="1479270" y="1517586"/>
                  </a:lnTo>
                  <a:lnTo>
                    <a:pt x="1502219" y="1562074"/>
                  </a:lnTo>
                  <a:lnTo>
                    <a:pt x="1524063" y="1607172"/>
                  </a:lnTo>
                  <a:lnTo>
                    <a:pt x="1544777" y="1652866"/>
                  </a:lnTo>
                  <a:lnTo>
                    <a:pt x="1564360" y="1699120"/>
                  </a:lnTo>
                  <a:lnTo>
                    <a:pt x="1582788" y="1745932"/>
                  </a:lnTo>
                  <a:lnTo>
                    <a:pt x="1600060" y="1793290"/>
                  </a:lnTo>
                  <a:lnTo>
                    <a:pt x="1616138" y="1841169"/>
                  </a:lnTo>
                  <a:lnTo>
                    <a:pt x="1631022" y="1889556"/>
                  </a:lnTo>
                  <a:lnTo>
                    <a:pt x="1644688" y="1938439"/>
                  </a:lnTo>
                  <a:lnTo>
                    <a:pt x="1657134" y="1987804"/>
                  </a:lnTo>
                  <a:lnTo>
                    <a:pt x="1668335" y="2037626"/>
                  </a:lnTo>
                  <a:lnTo>
                    <a:pt x="1678292" y="2087892"/>
                  </a:lnTo>
                  <a:lnTo>
                    <a:pt x="1686966" y="2138603"/>
                  </a:lnTo>
                  <a:lnTo>
                    <a:pt x="1725231" y="2132571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647056" y="102822"/>
            <a:ext cx="7884159" cy="1301750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3350" dirty="0">
                <a:solidFill>
                  <a:srgbClr val="37312F"/>
                </a:solidFill>
              </a:rPr>
              <a:t>Professional</a:t>
            </a:r>
            <a:r>
              <a:rPr sz="3350" spc="-5" dirty="0">
                <a:solidFill>
                  <a:srgbClr val="37312F"/>
                </a:solidFill>
              </a:rPr>
              <a:t> </a:t>
            </a:r>
            <a:r>
              <a:rPr sz="3350" spc="-10" dirty="0">
                <a:solidFill>
                  <a:srgbClr val="37312F"/>
                </a:solidFill>
              </a:rPr>
              <a:t>Growth</a:t>
            </a:r>
            <a:endParaRPr sz="3350"/>
          </a:p>
          <a:p>
            <a:pPr marL="12700" marR="5080">
              <a:lnSpc>
                <a:spcPts val="2100"/>
              </a:lnSpc>
              <a:spcBef>
                <a:spcPts val="730"/>
              </a:spcBef>
            </a:pPr>
            <a:r>
              <a:rPr sz="1800" b="0" spc="-30" dirty="0">
                <a:solidFill>
                  <a:srgbClr val="584E4D"/>
                </a:solidFill>
                <a:latin typeface="Arial"/>
                <a:cs typeface="Arial"/>
              </a:rPr>
              <a:t>Access</a:t>
            </a:r>
            <a:r>
              <a:rPr sz="1800" b="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b="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584E4D"/>
                </a:solidFill>
                <a:latin typeface="Arial"/>
                <a:cs typeface="Arial"/>
              </a:rPr>
              <a:t>industry-leading</a:t>
            </a:r>
            <a:r>
              <a:rPr sz="1800" b="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50" dirty="0">
                <a:solidFill>
                  <a:srgbClr val="584E4D"/>
                </a:solidFill>
                <a:latin typeface="Arial"/>
                <a:cs typeface="Arial"/>
              </a:rPr>
              <a:t>certifications</a:t>
            </a:r>
            <a:r>
              <a:rPr sz="1800" b="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584E4D"/>
                </a:solidFill>
                <a:latin typeface="Arial"/>
                <a:cs typeface="Arial"/>
              </a:rPr>
              <a:t>(FMP®,</a:t>
            </a:r>
            <a:r>
              <a:rPr sz="1800" b="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-75" dirty="0">
                <a:solidFill>
                  <a:srgbClr val="584E4D"/>
                </a:solidFill>
                <a:latin typeface="Arial"/>
                <a:cs typeface="Arial"/>
              </a:rPr>
              <a:t>SFP®,</a:t>
            </a:r>
            <a:r>
              <a:rPr sz="1800" b="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584E4D"/>
                </a:solidFill>
                <a:latin typeface="Arial"/>
                <a:cs typeface="Arial"/>
              </a:rPr>
              <a:t>CFM®)</a:t>
            </a:r>
            <a:r>
              <a:rPr sz="1800" b="0" spc="3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b="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55" dirty="0">
                <a:solidFill>
                  <a:srgbClr val="584E4D"/>
                </a:solidFill>
                <a:latin typeface="Arial"/>
                <a:cs typeface="Arial"/>
              </a:rPr>
              <a:t>training </a:t>
            </a:r>
            <a:r>
              <a:rPr sz="1800" b="0" spc="90" dirty="0">
                <a:solidFill>
                  <a:srgbClr val="584E4D"/>
                </a:solidFill>
                <a:latin typeface="Arial"/>
                <a:cs typeface="Arial"/>
              </a:rPr>
              <a:t>that</a:t>
            </a:r>
            <a:r>
              <a:rPr sz="1800" b="0" spc="5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85" dirty="0">
                <a:solidFill>
                  <a:srgbClr val="584E4D"/>
                </a:solidFill>
                <a:latin typeface="Arial"/>
                <a:cs typeface="Arial"/>
              </a:rPr>
              <a:t>support</a:t>
            </a:r>
            <a:r>
              <a:rPr sz="1800" b="0" spc="5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584E4D"/>
                </a:solidFill>
                <a:latin typeface="Arial"/>
                <a:cs typeface="Arial"/>
              </a:rPr>
              <a:t>career</a:t>
            </a:r>
            <a:r>
              <a:rPr sz="1800" b="0" spc="5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584E4D"/>
                </a:solidFill>
                <a:latin typeface="Arial"/>
                <a:cs typeface="Arial"/>
              </a:rPr>
              <a:t>advancement.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00495" y="1746471"/>
            <a:ext cx="5727065" cy="1324610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3350" b="1" spc="-10" dirty="0">
                <a:solidFill>
                  <a:srgbClr val="37312F"/>
                </a:solidFill>
                <a:latin typeface="Roboto"/>
                <a:cs typeface="Roboto"/>
              </a:rPr>
              <a:t>Connection</a:t>
            </a:r>
            <a:endParaRPr sz="3350">
              <a:latin typeface="Roboto"/>
              <a:cs typeface="Roboto"/>
            </a:endParaRPr>
          </a:p>
          <a:p>
            <a:pPr marL="12700" marR="5080">
              <a:lnSpc>
                <a:spcPts val="2100"/>
              </a:lnSpc>
              <a:spcBef>
                <a:spcPts val="795"/>
              </a:spcBef>
            </a:pP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Engagement</a:t>
            </a:r>
            <a:r>
              <a:rPr sz="1800" spc="1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584E4D"/>
                </a:solidFill>
                <a:latin typeface="Arial"/>
                <a:cs typeface="Arial"/>
              </a:rPr>
              <a:t>through</a:t>
            </a:r>
            <a:r>
              <a:rPr sz="1800" spc="114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local</a:t>
            </a:r>
            <a:r>
              <a:rPr sz="1800" spc="114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chapters,</a:t>
            </a:r>
            <a:r>
              <a:rPr sz="1800" spc="114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industry</a:t>
            </a:r>
            <a:r>
              <a:rPr sz="1800" spc="11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councils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global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communities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across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140+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countries.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06967" y="3907504"/>
            <a:ext cx="5748020" cy="152336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3350" b="1" spc="-10" dirty="0">
                <a:solidFill>
                  <a:srgbClr val="37312F"/>
                </a:solidFill>
                <a:latin typeface="Roboto"/>
                <a:cs typeface="Roboto"/>
              </a:rPr>
              <a:t>Experiences</a:t>
            </a:r>
            <a:endParaRPr sz="3350">
              <a:latin typeface="Roboto"/>
              <a:cs typeface="Roboto"/>
            </a:endParaRPr>
          </a:p>
          <a:p>
            <a:pPr marL="12700" marR="5080">
              <a:lnSpc>
                <a:spcPts val="2100"/>
              </a:lnSpc>
              <a:spcBef>
                <a:spcPts val="605"/>
              </a:spcBef>
            </a:pP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Discounted</a:t>
            </a:r>
            <a:r>
              <a:rPr sz="1800" spc="114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584E4D"/>
                </a:solidFill>
                <a:latin typeface="Arial"/>
                <a:cs typeface="Arial"/>
              </a:rPr>
              <a:t>access</a:t>
            </a:r>
            <a:r>
              <a:rPr sz="1800" spc="12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12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584E4D"/>
                </a:solidFill>
                <a:latin typeface="Arial"/>
                <a:cs typeface="Arial"/>
              </a:rPr>
              <a:t>IFMA’s</a:t>
            </a:r>
            <a:r>
              <a:rPr sz="1800" spc="12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conferences,</a:t>
            </a:r>
            <a:r>
              <a:rPr sz="1800" spc="12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regional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events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member-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only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experiences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 that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strengthen </a:t>
            </a:r>
            <a:r>
              <a:rPr sz="1800" spc="85" dirty="0">
                <a:solidFill>
                  <a:srgbClr val="584E4D"/>
                </a:solidFill>
                <a:latin typeface="Arial"/>
                <a:cs typeface="Arial"/>
              </a:rPr>
              <a:t>community</a:t>
            </a:r>
            <a:r>
              <a:rPr sz="1800" spc="-3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collaboration.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47056" y="6161870"/>
            <a:ext cx="8128000" cy="3147695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950720">
              <a:lnSpc>
                <a:spcPct val="100000"/>
              </a:lnSpc>
              <a:spcBef>
                <a:spcPts val="1855"/>
              </a:spcBef>
            </a:pPr>
            <a:r>
              <a:rPr sz="3350" b="1" spc="-10" dirty="0">
                <a:solidFill>
                  <a:srgbClr val="37312F"/>
                </a:solidFill>
                <a:latin typeface="Roboto"/>
                <a:cs typeface="Roboto"/>
              </a:rPr>
              <a:t>Resources</a:t>
            </a:r>
            <a:endParaRPr sz="3350">
              <a:latin typeface="Roboto"/>
              <a:cs typeface="Roboto"/>
            </a:endParaRPr>
          </a:p>
          <a:p>
            <a:pPr marL="1950720" marR="332740">
              <a:lnSpc>
                <a:spcPts val="2100"/>
              </a:lnSpc>
              <a:spcBef>
                <a:spcPts val="1050"/>
              </a:spcBef>
            </a:pP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Unlimited</a:t>
            </a:r>
            <a:r>
              <a:rPr sz="1800" spc="4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584E4D"/>
                </a:solidFill>
                <a:latin typeface="Arial"/>
                <a:cs typeface="Arial"/>
              </a:rPr>
              <a:t>access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584E4D"/>
                </a:solidFill>
                <a:latin typeface="Arial"/>
                <a:cs typeface="Arial"/>
              </a:rPr>
              <a:t>IFMA’s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Knowledge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Library,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584E4D"/>
                </a:solidFill>
                <a:latin typeface="Arial"/>
                <a:cs typeface="Arial"/>
              </a:rPr>
              <a:t>FMJ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magazine,</a:t>
            </a:r>
            <a:r>
              <a:rPr sz="18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584E4D"/>
                </a:solidFill>
                <a:latin typeface="Arial"/>
                <a:cs typeface="Arial"/>
              </a:rPr>
              <a:t>with</a:t>
            </a:r>
            <a:r>
              <a:rPr sz="18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opportunities</a:t>
            </a:r>
            <a:r>
              <a:rPr sz="18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explore</a:t>
            </a:r>
            <a:r>
              <a:rPr sz="18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584E4D"/>
                </a:solidFill>
                <a:latin typeface="Arial"/>
                <a:cs typeface="Arial"/>
              </a:rPr>
              <a:t>benchmarking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tools</a:t>
            </a:r>
            <a:r>
              <a:rPr sz="1800" spc="5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research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4E4D"/>
                </a:solidFill>
                <a:latin typeface="Arial"/>
                <a:cs typeface="Arial"/>
              </a:rPr>
              <a:t>resources.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350" b="1" spc="-10" dirty="0">
                <a:solidFill>
                  <a:srgbClr val="37312F"/>
                </a:solidFill>
                <a:latin typeface="Roboto"/>
                <a:cs typeface="Roboto"/>
              </a:rPr>
              <a:t>Recognition</a:t>
            </a:r>
            <a:endParaRPr sz="3350">
              <a:latin typeface="Roboto"/>
              <a:cs typeface="Roboto"/>
            </a:endParaRPr>
          </a:p>
          <a:p>
            <a:pPr marL="12700" marR="5080">
              <a:lnSpc>
                <a:spcPts val="2100"/>
              </a:lnSpc>
              <a:spcBef>
                <a:spcPts val="695"/>
              </a:spcBef>
            </a:pP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Opportunities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present,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584E4D"/>
                </a:solidFill>
                <a:latin typeface="Arial"/>
                <a:cs typeface="Arial"/>
              </a:rPr>
              <a:t>publish,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mentor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100" dirty="0">
                <a:solidFill>
                  <a:srgbClr val="584E4D"/>
                </a:solidFill>
                <a:latin typeface="Arial"/>
                <a:cs typeface="Arial"/>
              </a:rPr>
              <a:t>or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lead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584E4D"/>
                </a:solidFill>
                <a:latin typeface="Arial"/>
                <a:cs typeface="Arial"/>
              </a:rPr>
              <a:t>within</a:t>
            </a:r>
            <a:r>
              <a:rPr sz="1800" spc="7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the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association</a:t>
            </a:r>
            <a:r>
              <a:rPr sz="1800" spc="6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584E4D"/>
                </a:solidFill>
                <a:latin typeface="Arial"/>
                <a:cs typeface="Arial"/>
              </a:rPr>
              <a:t>and </a:t>
            </a:r>
            <a:r>
              <a:rPr sz="1800" spc="80" dirty="0">
                <a:solidFill>
                  <a:srgbClr val="584E4D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584E4D"/>
                </a:solidFill>
                <a:latin typeface="Arial"/>
                <a:cs typeface="Arial"/>
              </a:rPr>
              <a:t>wider</a:t>
            </a:r>
            <a:r>
              <a:rPr sz="1800" spc="-5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4E4D"/>
                </a:solidFill>
                <a:latin typeface="Arial"/>
                <a:cs typeface="Arial"/>
              </a:rPr>
              <a:t>FM</a:t>
            </a:r>
            <a:r>
              <a:rPr sz="1800" spc="-5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584E4D"/>
                </a:solidFill>
                <a:latin typeface="Arial"/>
                <a:cs typeface="Arial"/>
              </a:rPr>
              <a:t>community.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191353" y="400665"/>
            <a:ext cx="9745980" cy="9606915"/>
            <a:chOff x="8191353" y="400665"/>
            <a:chExt cx="9745980" cy="9606915"/>
          </a:xfrm>
        </p:grpSpPr>
        <p:sp>
          <p:nvSpPr>
            <p:cNvPr id="26" name="object 26"/>
            <p:cNvSpPr/>
            <p:nvPr/>
          </p:nvSpPr>
          <p:spPr>
            <a:xfrm>
              <a:off x="8191348" y="400671"/>
              <a:ext cx="762635" cy="775970"/>
            </a:xfrm>
            <a:custGeom>
              <a:avLst/>
              <a:gdLst/>
              <a:ahLst/>
              <a:cxnLst/>
              <a:rect l="l" t="t" r="r" b="b"/>
              <a:pathLst>
                <a:path w="762634" h="775969">
                  <a:moveTo>
                    <a:pt x="149872" y="482092"/>
                  </a:moveTo>
                  <a:lnTo>
                    <a:pt x="149656" y="481761"/>
                  </a:lnTo>
                  <a:lnTo>
                    <a:pt x="149644" y="480021"/>
                  </a:lnTo>
                  <a:lnTo>
                    <a:pt x="149529" y="479348"/>
                  </a:lnTo>
                  <a:lnTo>
                    <a:pt x="149136" y="478840"/>
                  </a:lnTo>
                  <a:lnTo>
                    <a:pt x="148437" y="476783"/>
                  </a:lnTo>
                  <a:lnTo>
                    <a:pt x="147497" y="475056"/>
                  </a:lnTo>
                  <a:lnTo>
                    <a:pt x="146761" y="474192"/>
                  </a:lnTo>
                  <a:lnTo>
                    <a:pt x="145592" y="472998"/>
                  </a:lnTo>
                  <a:lnTo>
                    <a:pt x="145415" y="472516"/>
                  </a:lnTo>
                  <a:lnTo>
                    <a:pt x="144881" y="472046"/>
                  </a:lnTo>
                  <a:lnTo>
                    <a:pt x="144691" y="472046"/>
                  </a:lnTo>
                  <a:lnTo>
                    <a:pt x="143535" y="471170"/>
                  </a:lnTo>
                  <a:lnTo>
                    <a:pt x="142405" y="470687"/>
                  </a:lnTo>
                  <a:lnTo>
                    <a:pt x="140677" y="470014"/>
                  </a:lnTo>
                  <a:lnTo>
                    <a:pt x="140195" y="469671"/>
                  </a:lnTo>
                  <a:lnTo>
                    <a:pt x="137350" y="468985"/>
                  </a:lnTo>
                  <a:lnTo>
                    <a:pt x="135978" y="468985"/>
                  </a:lnTo>
                  <a:lnTo>
                    <a:pt x="123139" y="471157"/>
                  </a:lnTo>
                  <a:lnTo>
                    <a:pt x="123139" y="498411"/>
                  </a:lnTo>
                  <a:lnTo>
                    <a:pt x="123139" y="748779"/>
                  </a:lnTo>
                  <a:lnTo>
                    <a:pt x="27330" y="748779"/>
                  </a:lnTo>
                  <a:lnTo>
                    <a:pt x="27330" y="509028"/>
                  </a:lnTo>
                  <a:lnTo>
                    <a:pt x="29108" y="509028"/>
                  </a:lnTo>
                  <a:lnTo>
                    <a:pt x="30911" y="508787"/>
                  </a:lnTo>
                  <a:lnTo>
                    <a:pt x="42799" y="508000"/>
                  </a:lnTo>
                  <a:lnTo>
                    <a:pt x="52908" y="507225"/>
                  </a:lnTo>
                  <a:lnTo>
                    <a:pt x="63030" y="506323"/>
                  </a:lnTo>
                  <a:lnTo>
                    <a:pt x="74612" y="505142"/>
                  </a:lnTo>
                  <a:lnTo>
                    <a:pt x="74828" y="505142"/>
                  </a:lnTo>
                  <a:lnTo>
                    <a:pt x="86309" y="503770"/>
                  </a:lnTo>
                  <a:lnTo>
                    <a:pt x="96977" y="502335"/>
                  </a:lnTo>
                  <a:lnTo>
                    <a:pt x="107645" y="500761"/>
                  </a:lnTo>
                  <a:lnTo>
                    <a:pt x="119913" y="498830"/>
                  </a:lnTo>
                  <a:lnTo>
                    <a:pt x="121526" y="498678"/>
                  </a:lnTo>
                  <a:lnTo>
                    <a:pt x="123139" y="498411"/>
                  </a:lnTo>
                  <a:lnTo>
                    <a:pt x="123139" y="471157"/>
                  </a:lnTo>
                  <a:lnTo>
                    <a:pt x="103822" y="474408"/>
                  </a:lnTo>
                  <a:lnTo>
                    <a:pt x="73583" y="478383"/>
                  </a:lnTo>
                  <a:lnTo>
                    <a:pt x="43408" y="481253"/>
                  </a:lnTo>
                  <a:lnTo>
                    <a:pt x="13423" y="483019"/>
                  </a:lnTo>
                  <a:lnTo>
                    <a:pt x="11849" y="483019"/>
                  </a:lnTo>
                  <a:lnTo>
                    <a:pt x="9893" y="483539"/>
                  </a:lnTo>
                  <a:lnTo>
                    <a:pt x="7772" y="484505"/>
                  </a:lnTo>
                  <a:lnTo>
                    <a:pt x="7340" y="484987"/>
                  </a:lnTo>
                  <a:lnTo>
                    <a:pt x="5905" y="485927"/>
                  </a:lnTo>
                  <a:lnTo>
                    <a:pt x="4978" y="486448"/>
                  </a:lnTo>
                  <a:lnTo>
                    <a:pt x="3784" y="487705"/>
                  </a:lnTo>
                  <a:lnTo>
                    <a:pt x="3530" y="488365"/>
                  </a:lnTo>
                  <a:lnTo>
                    <a:pt x="2565" y="489750"/>
                  </a:lnTo>
                  <a:lnTo>
                    <a:pt x="1943" y="490524"/>
                  </a:lnTo>
                  <a:lnTo>
                    <a:pt x="1295" y="492163"/>
                  </a:lnTo>
                  <a:lnTo>
                    <a:pt x="1295" y="492925"/>
                  </a:lnTo>
                  <a:lnTo>
                    <a:pt x="939" y="494563"/>
                  </a:lnTo>
                  <a:lnTo>
                    <a:pt x="584" y="495414"/>
                  </a:lnTo>
                  <a:lnTo>
                    <a:pt x="584" y="769543"/>
                  </a:lnTo>
                  <a:lnTo>
                    <a:pt x="6565" y="775512"/>
                  </a:lnTo>
                  <a:lnTo>
                    <a:pt x="143891" y="775512"/>
                  </a:lnTo>
                  <a:lnTo>
                    <a:pt x="149872" y="769543"/>
                  </a:lnTo>
                  <a:lnTo>
                    <a:pt x="149872" y="748779"/>
                  </a:lnTo>
                  <a:lnTo>
                    <a:pt x="149872" y="498411"/>
                  </a:lnTo>
                  <a:lnTo>
                    <a:pt x="149872" y="482092"/>
                  </a:lnTo>
                  <a:close/>
                </a:path>
                <a:path w="762634" h="775969">
                  <a:moveTo>
                    <a:pt x="354101" y="748779"/>
                  </a:moveTo>
                  <a:lnTo>
                    <a:pt x="353987" y="438315"/>
                  </a:lnTo>
                  <a:lnTo>
                    <a:pt x="353872" y="415251"/>
                  </a:lnTo>
                  <a:lnTo>
                    <a:pt x="353542" y="413880"/>
                  </a:lnTo>
                  <a:lnTo>
                    <a:pt x="352996" y="412572"/>
                  </a:lnTo>
                  <a:lnTo>
                    <a:pt x="352933" y="412203"/>
                  </a:lnTo>
                  <a:lnTo>
                    <a:pt x="352856" y="412013"/>
                  </a:lnTo>
                  <a:lnTo>
                    <a:pt x="352729" y="411848"/>
                  </a:lnTo>
                  <a:lnTo>
                    <a:pt x="351993" y="410387"/>
                  </a:lnTo>
                  <a:lnTo>
                    <a:pt x="351078" y="409143"/>
                  </a:lnTo>
                  <a:lnTo>
                    <a:pt x="349707" y="407822"/>
                  </a:lnTo>
                  <a:lnTo>
                    <a:pt x="349427" y="407631"/>
                  </a:lnTo>
                  <a:lnTo>
                    <a:pt x="348742" y="407073"/>
                  </a:lnTo>
                  <a:lnTo>
                    <a:pt x="348386" y="406666"/>
                  </a:lnTo>
                  <a:lnTo>
                    <a:pt x="347243" y="405942"/>
                  </a:lnTo>
                  <a:lnTo>
                    <a:pt x="346494" y="405663"/>
                  </a:lnTo>
                  <a:lnTo>
                    <a:pt x="345541" y="405282"/>
                  </a:lnTo>
                  <a:lnTo>
                    <a:pt x="345376" y="405142"/>
                  </a:lnTo>
                  <a:lnTo>
                    <a:pt x="343141" y="404368"/>
                  </a:lnTo>
                  <a:lnTo>
                    <a:pt x="339077" y="404368"/>
                  </a:lnTo>
                  <a:lnTo>
                    <a:pt x="336588" y="404837"/>
                  </a:lnTo>
                  <a:lnTo>
                    <a:pt x="335102" y="405536"/>
                  </a:lnTo>
                  <a:lnTo>
                    <a:pt x="327380" y="408940"/>
                  </a:lnTo>
                  <a:lnTo>
                    <a:pt x="327380" y="438315"/>
                  </a:lnTo>
                  <a:lnTo>
                    <a:pt x="327380" y="748779"/>
                  </a:lnTo>
                  <a:lnTo>
                    <a:pt x="231559" y="748779"/>
                  </a:lnTo>
                  <a:lnTo>
                    <a:pt x="231559" y="473240"/>
                  </a:lnTo>
                  <a:lnTo>
                    <a:pt x="233629" y="472630"/>
                  </a:lnTo>
                  <a:lnTo>
                    <a:pt x="235635" y="471843"/>
                  </a:lnTo>
                  <a:lnTo>
                    <a:pt x="247091" y="468261"/>
                  </a:lnTo>
                  <a:lnTo>
                    <a:pt x="256451" y="465213"/>
                  </a:lnTo>
                  <a:lnTo>
                    <a:pt x="265772" y="462076"/>
                  </a:lnTo>
                  <a:lnTo>
                    <a:pt x="277406" y="457974"/>
                  </a:lnTo>
                  <a:lnTo>
                    <a:pt x="279781" y="457200"/>
                  </a:lnTo>
                  <a:lnTo>
                    <a:pt x="292582" y="452412"/>
                  </a:lnTo>
                  <a:lnTo>
                    <a:pt x="302945" y="448348"/>
                  </a:lnTo>
                  <a:lnTo>
                    <a:pt x="313220" y="444169"/>
                  </a:lnTo>
                  <a:lnTo>
                    <a:pt x="324726" y="439331"/>
                  </a:lnTo>
                  <a:lnTo>
                    <a:pt x="326085" y="438861"/>
                  </a:lnTo>
                  <a:lnTo>
                    <a:pt x="327380" y="438315"/>
                  </a:lnTo>
                  <a:lnTo>
                    <a:pt x="327380" y="408940"/>
                  </a:lnTo>
                  <a:lnTo>
                    <a:pt x="305943" y="418376"/>
                  </a:lnTo>
                  <a:lnTo>
                    <a:pt x="276047" y="430149"/>
                  </a:lnTo>
                  <a:lnTo>
                    <a:pt x="245541" y="440829"/>
                  </a:lnTo>
                  <a:lnTo>
                    <a:pt x="214503" y="450380"/>
                  </a:lnTo>
                  <a:lnTo>
                    <a:pt x="212890" y="450850"/>
                  </a:lnTo>
                  <a:lnTo>
                    <a:pt x="211455" y="451650"/>
                  </a:lnTo>
                  <a:lnTo>
                    <a:pt x="209753" y="452945"/>
                  </a:lnTo>
                  <a:lnTo>
                    <a:pt x="209448" y="453339"/>
                  </a:lnTo>
                  <a:lnTo>
                    <a:pt x="208280" y="454456"/>
                  </a:lnTo>
                  <a:lnTo>
                    <a:pt x="204812" y="769543"/>
                  </a:lnTo>
                  <a:lnTo>
                    <a:pt x="210794" y="775512"/>
                  </a:lnTo>
                  <a:lnTo>
                    <a:pt x="348132" y="775512"/>
                  </a:lnTo>
                  <a:lnTo>
                    <a:pt x="354101" y="769543"/>
                  </a:lnTo>
                  <a:lnTo>
                    <a:pt x="354101" y="748779"/>
                  </a:lnTo>
                  <a:close/>
                </a:path>
                <a:path w="762634" h="775969">
                  <a:moveTo>
                    <a:pt x="558368" y="283222"/>
                  </a:moveTo>
                  <a:lnTo>
                    <a:pt x="558114" y="281876"/>
                  </a:lnTo>
                  <a:lnTo>
                    <a:pt x="557606" y="280289"/>
                  </a:lnTo>
                  <a:lnTo>
                    <a:pt x="557441" y="280073"/>
                  </a:lnTo>
                  <a:lnTo>
                    <a:pt x="557339" y="279806"/>
                  </a:lnTo>
                  <a:lnTo>
                    <a:pt x="556844" y="278549"/>
                  </a:lnTo>
                  <a:lnTo>
                    <a:pt x="556183" y="277406"/>
                  </a:lnTo>
                  <a:lnTo>
                    <a:pt x="555205" y="276174"/>
                  </a:lnTo>
                  <a:lnTo>
                    <a:pt x="555167" y="275945"/>
                  </a:lnTo>
                  <a:lnTo>
                    <a:pt x="554799" y="275551"/>
                  </a:lnTo>
                  <a:lnTo>
                    <a:pt x="554659" y="275551"/>
                  </a:lnTo>
                  <a:lnTo>
                    <a:pt x="553542" y="274408"/>
                  </a:lnTo>
                  <a:lnTo>
                    <a:pt x="552386" y="273532"/>
                  </a:lnTo>
                  <a:lnTo>
                    <a:pt x="551002" y="272796"/>
                  </a:lnTo>
                  <a:lnTo>
                    <a:pt x="551192" y="272796"/>
                  </a:lnTo>
                  <a:lnTo>
                    <a:pt x="550494" y="272453"/>
                  </a:lnTo>
                  <a:lnTo>
                    <a:pt x="549109" y="271818"/>
                  </a:lnTo>
                  <a:lnTo>
                    <a:pt x="547077" y="271399"/>
                  </a:lnTo>
                  <a:lnTo>
                    <a:pt x="543242" y="271399"/>
                  </a:lnTo>
                  <a:lnTo>
                    <a:pt x="541693" y="271818"/>
                  </a:lnTo>
                  <a:lnTo>
                    <a:pt x="541362" y="271818"/>
                  </a:lnTo>
                  <a:lnTo>
                    <a:pt x="538810" y="272796"/>
                  </a:lnTo>
                  <a:lnTo>
                    <a:pt x="537400" y="273532"/>
                  </a:lnTo>
                  <a:lnTo>
                    <a:pt x="536155" y="274612"/>
                  </a:lnTo>
                  <a:lnTo>
                    <a:pt x="531622" y="278447"/>
                  </a:lnTo>
                  <a:lnTo>
                    <a:pt x="531622" y="313601"/>
                  </a:lnTo>
                  <a:lnTo>
                    <a:pt x="531622" y="748779"/>
                  </a:lnTo>
                  <a:lnTo>
                    <a:pt x="435813" y="748779"/>
                  </a:lnTo>
                  <a:lnTo>
                    <a:pt x="435813" y="381990"/>
                  </a:lnTo>
                  <a:lnTo>
                    <a:pt x="442264" y="377977"/>
                  </a:lnTo>
                  <a:lnTo>
                    <a:pt x="448691" y="373913"/>
                  </a:lnTo>
                  <a:lnTo>
                    <a:pt x="455206" y="369684"/>
                  </a:lnTo>
                  <a:lnTo>
                    <a:pt x="462597" y="364820"/>
                  </a:lnTo>
                  <a:lnTo>
                    <a:pt x="463727" y="363994"/>
                  </a:lnTo>
                  <a:lnTo>
                    <a:pt x="471271" y="358876"/>
                  </a:lnTo>
                  <a:lnTo>
                    <a:pt x="505688" y="334022"/>
                  </a:lnTo>
                  <a:lnTo>
                    <a:pt x="521766" y="321424"/>
                  </a:lnTo>
                  <a:lnTo>
                    <a:pt x="524535" y="319278"/>
                  </a:lnTo>
                  <a:lnTo>
                    <a:pt x="528688" y="315899"/>
                  </a:lnTo>
                  <a:lnTo>
                    <a:pt x="530186" y="314769"/>
                  </a:lnTo>
                  <a:lnTo>
                    <a:pt x="531622" y="313601"/>
                  </a:lnTo>
                  <a:lnTo>
                    <a:pt x="531622" y="278447"/>
                  </a:lnTo>
                  <a:lnTo>
                    <a:pt x="507593" y="298704"/>
                  </a:lnTo>
                  <a:lnTo>
                    <a:pt x="478028" y="321424"/>
                  </a:lnTo>
                  <a:lnTo>
                    <a:pt x="447192" y="342976"/>
                  </a:lnTo>
                  <a:lnTo>
                    <a:pt x="415556" y="363016"/>
                  </a:lnTo>
                  <a:lnTo>
                    <a:pt x="414185" y="363842"/>
                  </a:lnTo>
                  <a:lnTo>
                    <a:pt x="413054" y="364972"/>
                  </a:lnTo>
                  <a:lnTo>
                    <a:pt x="409460" y="371576"/>
                  </a:lnTo>
                  <a:lnTo>
                    <a:pt x="409244" y="372516"/>
                  </a:lnTo>
                  <a:lnTo>
                    <a:pt x="409092" y="373468"/>
                  </a:lnTo>
                  <a:lnTo>
                    <a:pt x="409092" y="769543"/>
                  </a:lnTo>
                  <a:lnTo>
                    <a:pt x="415061" y="775512"/>
                  </a:lnTo>
                  <a:lnTo>
                    <a:pt x="552399" y="775512"/>
                  </a:lnTo>
                  <a:lnTo>
                    <a:pt x="558368" y="769543"/>
                  </a:lnTo>
                  <a:lnTo>
                    <a:pt x="558368" y="748779"/>
                  </a:lnTo>
                  <a:lnTo>
                    <a:pt x="558368" y="313601"/>
                  </a:lnTo>
                  <a:lnTo>
                    <a:pt x="558368" y="283222"/>
                  </a:lnTo>
                  <a:close/>
                </a:path>
                <a:path w="762634" h="775969">
                  <a:moveTo>
                    <a:pt x="642239" y="13792"/>
                  </a:moveTo>
                  <a:lnTo>
                    <a:pt x="627748" y="0"/>
                  </a:lnTo>
                  <a:lnTo>
                    <a:pt x="624903" y="431"/>
                  </a:lnTo>
                  <a:lnTo>
                    <a:pt x="527278" y="55092"/>
                  </a:lnTo>
                  <a:lnTo>
                    <a:pt x="524979" y="63233"/>
                  </a:lnTo>
                  <a:lnTo>
                    <a:pt x="532193" y="76111"/>
                  </a:lnTo>
                  <a:lnTo>
                    <a:pt x="540321" y="78435"/>
                  </a:lnTo>
                  <a:lnTo>
                    <a:pt x="585495" y="53124"/>
                  </a:lnTo>
                  <a:lnTo>
                    <a:pt x="554697" y="92456"/>
                  </a:lnTo>
                  <a:lnTo>
                    <a:pt x="521512" y="129806"/>
                  </a:lnTo>
                  <a:lnTo>
                    <a:pt x="486079" y="165023"/>
                  </a:lnTo>
                  <a:lnTo>
                    <a:pt x="448564" y="197929"/>
                  </a:lnTo>
                  <a:lnTo>
                    <a:pt x="409079" y="228371"/>
                  </a:lnTo>
                  <a:lnTo>
                    <a:pt x="367792" y="256197"/>
                  </a:lnTo>
                  <a:lnTo>
                    <a:pt x="317500" y="285216"/>
                  </a:lnTo>
                  <a:lnTo>
                    <a:pt x="267881" y="309257"/>
                  </a:lnTo>
                  <a:lnTo>
                    <a:pt x="219456" y="328790"/>
                  </a:lnTo>
                  <a:lnTo>
                    <a:pt x="172720" y="344246"/>
                  </a:lnTo>
                  <a:lnTo>
                    <a:pt x="128181" y="356095"/>
                  </a:lnTo>
                  <a:lnTo>
                    <a:pt x="86347" y="364782"/>
                  </a:lnTo>
                  <a:lnTo>
                    <a:pt x="47726" y="370776"/>
                  </a:lnTo>
                  <a:lnTo>
                    <a:pt x="5461" y="375132"/>
                  </a:lnTo>
                  <a:lnTo>
                    <a:pt x="0" y="381596"/>
                  </a:lnTo>
                  <a:lnTo>
                    <a:pt x="1231" y="395922"/>
                  </a:lnTo>
                  <a:lnTo>
                    <a:pt x="7061" y="401193"/>
                  </a:lnTo>
                  <a:lnTo>
                    <a:pt x="15074" y="401154"/>
                  </a:lnTo>
                  <a:lnTo>
                    <a:pt x="91071" y="391109"/>
                  </a:lnTo>
                  <a:lnTo>
                    <a:pt x="134315" y="382117"/>
                  </a:lnTo>
                  <a:lnTo>
                    <a:pt x="180352" y="369874"/>
                  </a:lnTo>
                  <a:lnTo>
                    <a:pt x="228663" y="353885"/>
                  </a:lnTo>
                  <a:lnTo>
                    <a:pt x="278726" y="333705"/>
                  </a:lnTo>
                  <a:lnTo>
                    <a:pt x="330009" y="308851"/>
                  </a:lnTo>
                  <a:lnTo>
                    <a:pt x="382003" y="278853"/>
                  </a:lnTo>
                  <a:lnTo>
                    <a:pt x="424230" y="250431"/>
                  </a:lnTo>
                  <a:lnTo>
                    <a:pt x="464616" y="219341"/>
                  </a:lnTo>
                  <a:lnTo>
                    <a:pt x="503021" y="185762"/>
                  </a:lnTo>
                  <a:lnTo>
                    <a:pt x="539318" y="149847"/>
                  </a:lnTo>
                  <a:lnTo>
                    <a:pt x="573366" y="111760"/>
                  </a:lnTo>
                  <a:lnTo>
                    <a:pt x="605002" y="71666"/>
                  </a:lnTo>
                  <a:lnTo>
                    <a:pt x="596684" y="118491"/>
                  </a:lnTo>
                  <a:lnTo>
                    <a:pt x="601535" y="125437"/>
                  </a:lnTo>
                  <a:lnTo>
                    <a:pt x="611162" y="126936"/>
                  </a:lnTo>
                  <a:lnTo>
                    <a:pt x="617512" y="126923"/>
                  </a:lnTo>
                  <a:lnTo>
                    <a:pt x="623150" y="122377"/>
                  </a:lnTo>
                  <a:lnTo>
                    <a:pt x="624306" y="115887"/>
                  </a:lnTo>
                  <a:lnTo>
                    <a:pt x="642239" y="13792"/>
                  </a:lnTo>
                  <a:close/>
                </a:path>
                <a:path w="762634" h="775969">
                  <a:moveTo>
                    <a:pt x="762584" y="11950"/>
                  </a:moveTo>
                  <a:lnTo>
                    <a:pt x="758634" y="4254"/>
                  </a:lnTo>
                  <a:lnTo>
                    <a:pt x="757428" y="3111"/>
                  </a:lnTo>
                  <a:lnTo>
                    <a:pt x="756564" y="2400"/>
                  </a:lnTo>
                  <a:lnTo>
                    <a:pt x="755269" y="1676"/>
                  </a:lnTo>
                  <a:lnTo>
                    <a:pt x="755180" y="1536"/>
                  </a:lnTo>
                  <a:lnTo>
                    <a:pt x="754583" y="1257"/>
                  </a:lnTo>
                  <a:lnTo>
                    <a:pt x="754100" y="1257"/>
                  </a:lnTo>
                  <a:lnTo>
                    <a:pt x="753160" y="889"/>
                  </a:lnTo>
                  <a:lnTo>
                    <a:pt x="752360" y="317"/>
                  </a:lnTo>
                  <a:lnTo>
                    <a:pt x="747483" y="317"/>
                  </a:lnTo>
                  <a:lnTo>
                    <a:pt x="745312" y="889"/>
                  </a:lnTo>
                  <a:lnTo>
                    <a:pt x="745032" y="889"/>
                  </a:lnTo>
                  <a:lnTo>
                    <a:pt x="743178" y="1676"/>
                  </a:lnTo>
                  <a:lnTo>
                    <a:pt x="742289" y="2247"/>
                  </a:lnTo>
                  <a:lnTo>
                    <a:pt x="741108" y="3111"/>
                  </a:lnTo>
                  <a:lnTo>
                    <a:pt x="740524" y="3429"/>
                  </a:lnTo>
                  <a:lnTo>
                    <a:pt x="738936" y="4927"/>
                  </a:lnTo>
                  <a:lnTo>
                    <a:pt x="737997" y="6108"/>
                  </a:lnTo>
                  <a:lnTo>
                    <a:pt x="737311" y="7467"/>
                  </a:lnTo>
                  <a:lnTo>
                    <a:pt x="735876" y="10248"/>
                  </a:lnTo>
                  <a:lnTo>
                    <a:pt x="735876" y="68592"/>
                  </a:lnTo>
                  <a:lnTo>
                    <a:pt x="735850" y="748779"/>
                  </a:lnTo>
                  <a:lnTo>
                    <a:pt x="640041" y="748779"/>
                  </a:lnTo>
                  <a:lnTo>
                    <a:pt x="640041" y="206540"/>
                  </a:lnTo>
                  <a:lnTo>
                    <a:pt x="641096" y="205295"/>
                  </a:lnTo>
                  <a:lnTo>
                    <a:pt x="642061" y="203987"/>
                  </a:lnTo>
                  <a:lnTo>
                    <a:pt x="666953" y="173126"/>
                  </a:lnTo>
                  <a:lnTo>
                    <a:pt x="690664" y="140792"/>
                  </a:lnTo>
                  <a:lnTo>
                    <a:pt x="692772" y="137642"/>
                  </a:lnTo>
                  <a:lnTo>
                    <a:pt x="698373" y="129413"/>
                  </a:lnTo>
                  <a:lnTo>
                    <a:pt x="721588" y="93027"/>
                  </a:lnTo>
                  <a:lnTo>
                    <a:pt x="735634" y="68935"/>
                  </a:lnTo>
                  <a:lnTo>
                    <a:pt x="735850" y="68770"/>
                  </a:lnTo>
                  <a:lnTo>
                    <a:pt x="735850" y="68592"/>
                  </a:lnTo>
                  <a:lnTo>
                    <a:pt x="735876" y="10248"/>
                  </a:lnTo>
                  <a:lnTo>
                    <a:pt x="711860" y="56730"/>
                  </a:lnTo>
                  <a:lnTo>
                    <a:pt x="683247" y="104013"/>
                  </a:lnTo>
                  <a:lnTo>
                    <a:pt x="651446" y="149453"/>
                  </a:lnTo>
                  <a:lnTo>
                    <a:pt x="616546" y="192887"/>
                  </a:lnTo>
                  <a:lnTo>
                    <a:pt x="615442" y="194183"/>
                  </a:lnTo>
                  <a:lnTo>
                    <a:pt x="614654" y="195681"/>
                  </a:lnTo>
                  <a:lnTo>
                    <a:pt x="613905" y="197866"/>
                  </a:lnTo>
                  <a:lnTo>
                    <a:pt x="613778" y="199085"/>
                  </a:lnTo>
                  <a:lnTo>
                    <a:pt x="613625" y="199923"/>
                  </a:lnTo>
                  <a:lnTo>
                    <a:pt x="613333" y="200736"/>
                  </a:lnTo>
                  <a:lnTo>
                    <a:pt x="613333" y="769543"/>
                  </a:lnTo>
                  <a:lnTo>
                    <a:pt x="619302" y="775512"/>
                  </a:lnTo>
                  <a:lnTo>
                    <a:pt x="756615" y="775512"/>
                  </a:lnTo>
                  <a:lnTo>
                    <a:pt x="762584" y="769543"/>
                  </a:lnTo>
                  <a:lnTo>
                    <a:pt x="762584" y="748779"/>
                  </a:lnTo>
                  <a:lnTo>
                    <a:pt x="762584" y="68592"/>
                  </a:lnTo>
                  <a:lnTo>
                    <a:pt x="762584" y="11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7965" y="4346093"/>
              <a:ext cx="728716" cy="8089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2846" y="1700128"/>
              <a:ext cx="838199" cy="8373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47823" y="6788715"/>
              <a:ext cx="914185" cy="91395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433321" y="8718792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241696" y="483393"/>
                  </a:moveTo>
                  <a:lnTo>
                    <a:pt x="193045" y="478474"/>
                  </a:lnTo>
                  <a:lnTo>
                    <a:pt x="147704" y="464370"/>
                  </a:lnTo>
                  <a:lnTo>
                    <a:pt x="106652" y="442061"/>
                  </a:lnTo>
                  <a:lnTo>
                    <a:pt x="70868" y="412524"/>
                  </a:lnTo>
                  <a:lnTo>
                    <a:pt x="41332" y="376740"/>
                  </a:lnTo>
                  <a:lnTo>
                    <a:pt x="19022" y="335688"/>
                  </a:lnTo>
                  <a:lnTo>
                    <a:pt x="4918" y="290347"/>
                  </a:lnTo>
                  <a:lnTo>
                    <a:pt x="0" y="241696"/>
                  </a:lnTo>
                  <a:lnTo>
                    <a:pt x="4797" y="194251"/>
                  </a:lnTo>
                  <a:lnTo>
                    <a:pt x="4918" y="193045"/>
                  </a:lnTo>
                  <a:lnTo>
                    <a:pt x="19022" y="147704"/>
                  </a:lnTo>
                  <a:lnTo>
                    <a:pt x="41332" y="106652"/>
                  </a:lnTo>
                  <a:lnTo>
                    <a:pt x="70868" y="70868"/>
                  </a:lnTo>
                  <a:lnTo>
                    <a:pt x="106652" y="41332"/>
                  </a:lnTo>
                  <a:lnTo>
                    <a:pt x="147704" y="19022"/>
                  </a:lnTo>
                  <a:lnTo>
                    <a:pt x="193045" y="4918"/>
                  </a:lnTo>
                  <a:lnTo>
                    <a:pt x="241696" y="0"/>
                  </a:lnTo>
                  <a:lnTo>
                    <a:pt x="290347" y="4918"/>
                  </a:lnTo>
                  <a:lnTo>
                    <a:pt x="335688" y="19022"/>
                  </a:lnTo>
                  <a:lnTo>
                    <a:pt x="364220" y="34528"/>
                  </a:lnTo>
                  <a:lnTo>
                    <a:pt x="241696" y="34528"/>
                  </a:lnTo>
                  <a:lnTo>
                    <a:pt x="194251" y="40009"/>
                  </a:lnTo>
                  <a:lnTo>
                    <a:pt x="150667" y="55616"/>
                  </a:lnTo>
                  <a:lnTo>
                    <a:pt x="112198" y="80097"/>
                  </a:lnTo>
                  <a:lnTo>
                    <a:pt x="80097" y="112198"/>
                  </a:lnTo>
                  <a:lnTo>
                    <a:pt x="55616" y="150667"/>
                  </a:lnTo>
                  <a:lnTo>
                    <a:pt x="40009" y="194251"/>
                  </a:lnTo>
                  <a:lnTo>
                    <a:pt x="34528" y="241696"/>
                  </a:lnTo>
                  <a:lnTo>
                    <a:pt x="40009" y="289142"/>
                  </a:lnTo>
                  <a:lnTo>
                    <a:pt x="55616" y="332725"/>
                  </a:lnTo>
                  <a:lnTo>
                    <a:pt x="80097" y="371194"/>
                  </a:lnTo>
                  <a:lnTo>
                    <a:pt x="112198" y="403296"/>
                  </a:lnTo>
                  <a:lnTo>
                    <a:pt x="150667" y="427777"/>
                  </a:lnTo>
                  <a:lnTo>
                    <a:pt x="194251" y="443384"/>
                  </a:lnTo>
                  <a:lnTo>
                    <a:pt x="241696" y="448865"/>
                  </a:lnTo>
                  <a:lnTo>
                    <a:pt x="364220" y="448865"/>
                  </a:lnTo>
                  <a:lnTo>
                    <a:pt x="335688" y="464370"/>
                  </a:lnTo>
                  <a:lnTo>
                    <a:pt x="290347" y="478474"/>
                  </a:lnTo>
                  <a:lnTo>
                    <a:pt x="241696" y="483393"/>
                  </a:lnTo>
                  <a:close/>
                </a:path>
                <a:path w="483870" h="483870">
                  <a:moveTo>
                    <a:pt x="364220" y="448865"/>
                  </a:moveTo>
                  <a:lnTo>
                    <a:pt x="241696" y="448865"/>
                  </a:lnTo>
                  <a:lnTo>
                    <a:pt x="289142" y="443384"/>
                  </a:lnTo>
                  <a:lnTo>
                    <a:pt x="332725" y="427777"/>
                  </a:lnTo>
                  <a:lnTo>
                    <a:pt x="371194" y="403296"/>
                  </a:lnTo>
                  <a:lnTo>
                    <a:pt x="403296" y="371194"/>
                  </a:lnTo>
                  <a:lnTo>
                    <a:pt x="427777" y="332725"/>
                  </a:lnTo>
                  <a:lnTo>
                    <a:pt x="443384" y="289142"/>
                  </a:lnTo>
                  <a:lnTo>
                    <a:pt x="448865" y="241696"/>
                  </a:lnTo>
                  <a:lnTo>
                    <a:pt x="443384" y="194251"/>
                  </a:lnTo>
                  <a:lnTo>
                    <a:pt x="427777" y="150667"/>
                  </a:lnTo>
                  <a:lnTo>
                    <a:pt x="403296" y="112198"/>
                  </a:lnTo>
                  <a:lnTo>
                    <a:pt x="371194" y="80097"/>
                  </a:lnTo>
                  <a:lnTo>
                    <a:pt x="332725" y="55616"/>
                  </a:lnTo>
                  <a:lnTo>
                    <a:pt x="289142" y="40009"/>
                  </a:lnTo>
                  <a:lnTo>
                    <a:pt x="241696" y="34528"/>
                  </a:lnTo>
                  <a:lnTo>
                    <a:pt x="364220" y="34528"/>
                  </a:lnTo>
                  <a:lnTo>
                    <a:pt x="412524" y="70868"/>
                  </a:lnTo>
                  <a:lnTo>
                    <a:pt x="442061" y="106652"/>
                  </a:lnTo>
                  <a:lnTo>
                    <a:pt x="464370" y="147704"/>
                  </a:lnTo>
                  <a:lnTo>
                    <a:pt x="478474" y="193045"/>
                  </a:lnTo>
                  <a:lnTo>
                    <a:pt x="483393" y="241696"/>
                  </a:lnTo>
                  <a:lnTo>
                    <a:pt x="478596" y="289142"/>
                  </a:lnTo>
                  <a:lnTo>
                    <a:pt x="464370" y="335688"/>
                  </a:lnTo>
                  <a:lnTo>
                    <a:pt x="442061" y="376740"/>
                  </a:lnTo>
                  <a:lnTo>
                    <a:pt x="412524" y="412524"/>
                  </a:lnTo>
                  <a:lnTo>
                    <a:pt x="376740" y="442061"/>
                  </a:lnTo>
                  <a:lnTo>
                    <a:pt x="364220" y="448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54148" y="8874164"/>
              <a:ext cx="241722" cy="1726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296329" y="8582617"/>
              <a:ext cx="756920" cy="754380"/>
            </a:xfrm>
            <a:custGeom>
              <a:avLst/>
              <a:gdLst/>
              <a:ahLst/>
              <a:cxnLst/>
              <a:rect l="l" t="t" r="r" b="b"/>
              <a:pathLst>
                <a:path w="756920" h="754379">
                  <a:moveTo>
                    <a:pt x="361936" y="40639"/>
                  </a:moveTo>
                  <a:lnTo>
                    <a:pt x="311305" y="40639"/>
                  </a:lnTo>
                  <a:lnTo>
                    <a:pt x="317575" y="38099"/>
                  </a:lnTo>
                  <a:lnTo>
                    <a:pt x="322494" y="34289"/>
                  </a:lnTo>
                  <a:lnTo>
                    <a:pt x="359965" y="1269"/>
                  </a:lnTo>
                  <a:lnTo>
                    <a:pt x="393534" y="0"/>
                  </a:lnTo>
                  <a:lnTo>
                    <a:pt x="419680" y="15239"/>
                  </a:lnTo>
                  <a:lnTo>
                    <a:pt x="432856" y="31749"/>
                  </a:lnTo>
                  <a:lnTo>
                    <a:pt x="378896" y="31749"/>
                  </a:lnTo>
                  <a:lnTo>
                    <a:pt x="370902" y="34289"/>
                  </a:lnTo>
                  <a:lnTo>
                    <a:pt x="364187" y="38099"/>
                  </a:lnTo>
                  <a:lnTo>
                    <a:pt x="361936" y="40639"/>
                  </a:lnTo>
                  <a:close/>
                </a:path>
                <a:path w="756920" h="754379">
                  <a:moveTo>
                    <a:pt x="541128" y="40639"/>
                  </a:moveTo>
                  <a:lnTo>
                    <a:pt x="451742" y="40639"/>
                  </a:lnTo>
                  <a:lnTo>
                    <a:pt x="458052" y="39369"/>
                  </a:lnTo>
                  <a:lnTo>
                    <a:pt x="504476" y="22859"/>
                  </a:lnTo>
                  <a:lnTo>
                    <a:pt x="535382" y="33019"/>
                  </a:lnTo>
                  <a:lnTo>
                    <a:pt x="541128" y="40639"/>
                  </a:lnTo>
                  <a:close/>
                </a:path>
                <a:path w="756920" h="754379">
                  <a:moveTo>
                    <a:pt x="226376" y="95249"/>
                  </a:moveTo>
                  <a:lnTo>
                    <a:pt x="182378" y="95249"/>
                  </a:lnTo>
                  <a:lnTo>
                    <a:pt x="188275" y="92709"/>
                  </a:lnTo>
                  <a:lnTo>
                    <a:pt x="192864" y="87629"/>
                  </a:lnTo>
                  <a:lnTo>
                    <a:pt x="213893" y="40639"/>
                  </a:lnTo>
                  <a:lnTo>
                    <a:pt x="240982" y="24129"/>
                  </a:lnTo>
                  <a:lnTo>
                    <a:pt x="271282" y="25399"/>
                  </a:lnTo>
                  <a:lnTo>
                    <a:pt x="299326" y="39369"/>
                  </a:lnTo>
                  <a:lnTo>
                    <a:pt x="304837" y="40639"/>
                  </a:lnTo>
                  <a:lnTo>
                    <a:pt x="361936" y="40639"/>
                  </a:lnTo>
                  <a:lnTo>
                    <a:pt x="348428" y="55879"/>
                  </a:lnTo>
                  <a:lnTo>
                    <a:pt x="254603" y="55879"/>
                  </a:lnTo>
                  <a:lnTo>
                    <a:pt x="246940" y="57149"/>
                  </a:lnTo>
                  <a:lnTo>
                    <a:pt x="240368" y="62229"/>
                  </a:lnTo>
                  <a:lnTo>
                    <a:pt x="235708" y="69849"/>
                  </a:lnTo>
                  <a:lnTo>
                    <a:pt x="227156" y="93979"/>
                  </a:lnTo>
                  <a:lnTo>
                    <a:pt x="226376" y="95249"/>
                  </a:lnTo>
                  <a:close/>
                </a:path>
                <a:path w="756920" h="754379">
                  <a:moveTo>
                    <a:pt x="440343" y="74929"/>
                  </a:moveTo>
                  <a:lnTo>
                    <a:pt x="418013" y="64769"/>
                  </a:lnTo>
                  <a:lnTo>
                    <a:pt x="393243" y="38099"/>
                  </a:lnTo>
                  <a:lnTo>
                    <a:pt x="386799" y="34289"/>
                  </a:lnTo>
                  <a:lnTo>
                    <a:pt x="378896" y="31749"/>
                  </a:lnTo>
                  <a:lnTo>
                    <a:pt x="432856" y="31749"/>
                  </a:lnTo>
                  <a:lnTo>
                    <a:pt x="434883" y="34289"/>
                  </a:lnTo>
                  <a:lnTo>
                    <a:pt x="438940" y="38099"/>
                  </a:lnTo>
                  <a:lnTo>
                    <a:pt x="444966" y="40639"/>
                  </a:lnTo>
                  <a:lnTo>
                    <a:pt x="541128" y="40639"/>
                  </a:lnTo>
                  <a:lnTo>
                    <a:pt x="552621" y="55879"/>
                  </a:lnTo>
                  <a:lnTo>
                    <a:pt x="503232" y="55879"/>
                  </a:lnTo>
                  <a:lnTo>
                    <a:pt x="494876" y="58419"/>
                  </a:lnTo>
                  <a:lnTo>
                    <a:pt x="464531" y="72389"/>
                  </a:lnTo>
                  <a:lnTo>
                    <a:pt x="440343" y="74929"/>
                  </a:lnTo>
                  <a:close/>
                </a:path>
                <a:path w="756920" h="754379">
                  <a:moveTo>
                    <a:pt x="300874" y="73659"/>
                  </a:moveTo>
                  <a:lnTo>
                    <a:pt x="262536" y="58419"/>
                  </a:lnTo>
                  <a:lnTo>
                    <a:pt x="254603" y="55879"/>
                  </a:lnTo>
                  <a:lnTo>
                    <a:pt x="348428" y="55879"/>
                  </a:lnTo>
                  <a:lnTo>
                    <a:pt x="328414" y="71119"/>
                  </a:lnTo>
                  <a:lnTo>
                    <a:pt x="300874" y="73659"/>
                  </a:lnTo>
                  <a:close/>
                </a:path>
                <a:path w="756920" h="754379">
                  <a:moveTo>
                    <a:pt x="586324" y="129539"/>
                  </a:moveTo>
                  <a:lnTo>
                    <a:pt x="561030" y="125729"/>
                  </a:lnTo>
                  <a:lnTo>
                    <a:pt x="537610" y="107949"/>
                  </a:lnTo>
                  <a:lnTo>
                    <a:pt x="521704" y="69849"/>
                  </a:lnTo>
                  <a:lnTo>
                    <a:pt x="517884" y="62229"/>
                  </a:lnTo>
                  <a:lnTo>
                    <a:pt x="511314" y="57149"/>
                  </a:lnTo>
                  <a:lnTo>
                    <a:pt x="503232" y="55879"/>
                  </a:lnTo>
                  <a:lnTo>
                    <a:pt x="552621" y="55879"/>
                  </a:lnTo>
                  <a:lnTo>
                    <a:pt x="553579" y="57149"/>
                  </a:lnTo>
                  <a:lnTo>
                    <a:pt x="561878" y="81279"/>
                  </a:lnTo>
                  <a:lnTo>
                    <a:pt x="564445" y="87629"/>
                  </a:lnTo>
                  <a:lnTo>
                    <a:pt x="569077" y="92709"/>
                  </a:lnTo>
                  <a:lnTo>
                    <a:pt x="575017" y="95249"/>
                  </a:lnTo>
                  <a:lnTo>
                    <a:pt x="627228" y="96519"/>
                  </a:lnTo>
                  <a:lnTo>
                    <a:pt x="652875" y="115569"/>
                  </a:lnTo>
                  <a:lnTo>
                    <a:pt x="656723" y="126999"/>
                  </a:lnTo>
                  <a:lnTo>
                    <a:pt x="607852" y="126999"/>
                  </a:lnTo>
                  <a:lnTo>
                    <a:pt x="586324" y="129539"/>
                  </a:lnTo>
                  <a:close/>
                </a:path>
                <a:path w="756920" h="754379">
                  <a:moveTo>
                    <a:pt x="149133" y="660399"/>
                  </a:moveTo>
                  <a:lnTo>
                    <a:pt x="119907" y="652779"/>
                  </a:lnTo>
                  <a:lnTo>
                    <a:pt x="98797" y="628649"/>
                  </a:lnTo>
                  <a:lnTo>
                    <a:pt x="96530" y="582929"/>
                  </a:lnTo>
                  <a:lnTo>
                    <a:pt x="96404" y="580389"/>
                  </a:lnTo>
                  <a:lnTo>
                    <a:pt x="97872" y="571499"/>
                  </a:lnTo>
                  <a:lnTo>
                    <a:pt x="92036" y="561339"/>
                  </a:lnTo>
                  <a:lnTo>
                    <a:pt x="83283" y="560069"/>
                  </a:lnTo>
                  <a:lnTo>
                    <a:pt x="56066" y="552449"/>
                  </a:lnTo>
                  <a:lnTo>
                    <a:pt x="32665" y="533399"/>
                  </a:lnTo>
                  <a:lnTo>
                    <a:pt x="23818" y="501649"/>
                  </a:lnTo>
                  <a:lnTo>
                    <a:pt x="40261" y="455929"/>
                  </a:lnTo>
                  <a:lnTo>
                    <a:pt x="42523" y="450849"/>
                  </a:lnTo>
                  <a:lnTo>
                    <a:pt x="42450" y="444499"/>
                  </a:lnTo>
                  <a:lnTo>
                    <a:pt x="40130" y="438149"/>
                  </a:lnTo>
                  <a:lnTo>
                    <a:pt x="35652" y="433069"/>
                  </a:lnTo>
                  <a:lnTo>
                    <a:pt x="4045" y="400049"/>
                  </a:lnTo>
                  <a:lnTo>
                    <a:pt x="0" y="367029"/>
                  </a:lnTo>
                  <a:lnTo>
                    <a:pt x="13780" y="339089"/>
                  </a:lnTo>
                  <a:lnTo>
                    <a:pt x="35652" y="321309"/>
                  </a:lnTo>
                  <a:lnTo>
                    <a:pt x="40349" y="316229"/>
                  </a:lnTo>
                  <a:lnTo>
                    <a:pt x="42644" y="311149"/>
                  </a:lnTo>
                  <a:lnTo>
                    <a:pt x="42595" y="303529"/>
                  </a:lnTo>
                  <a:lnTo>
                    <a:pt x="40261" y="298449"/>
                  </a:lnTo>
                  <a:lnTo>
                    <a:pt x="23818" y="252729"/>
                  </a:lnTo>
                  <a:lnTo>
                    <a:pt x="32665" y="220979"/>
                  </a:lnTo>
                  <a:lnTo>
                    <a:pt x="56066" y="201929"/>
                  </a:lnTo>
                  <a:lnTo>
                    <a:pt x="83283" y="194309"/>
                  </a:lnTo>
                  <a:lnTo>
                    <a:pt x="92019" y="193039"/>
                  </a:lnTo>
                  <a:lnTo>
                    <a:pt x="97872" y="182879"/>
                  </a:lnTo>
                  <a:lnTo>
                    <a:pt x="96404" y="173989"/>
                  </a:lnTo>
                  <a:lnTo>
                    <a:pt x="98481" y="132079"/>
                  </a:lnTo>
                  <a:lnTo>
                    <a:pt x="98607" y="129539"/>
                  </a:lnTo>
                  <a:lnTo>
                    <a:pt x="98670" y="128269"/>
                  </a:lnTo>
                  <a:lnTo>
                    <a:pt x="98796" y="125729"/>
                  </a:lnTo>
                  <a:lnTo>
                    <a:pt x="119903" y="101599"/>
                  </a:lnTo>
                  <a:lnTo>
                    <a:pt x="149118" y="92709"/>
                  </a:lnTo>
                  <a:lnTo>
                    <a:pt x="175836" y="95249"/>
                  </a:lnTo>
                  <a:lnTo>
                    <a:pt x="226376" y="95249"/>
                  </a:lnTo>
                  <a:lnTo>
                    <a:pt x="214670" y="114299"/>
                  </a:lnTo>
                  <a:lnTo>
                    <a:pt x="191161" y="126999"/>
                  </a:lnTo>
                  <a:lnTo>
                    <a:pt x="149543" y="126999"/>
                  </a:lnTo>
                  <a:lnTo>
                    <a:pt x="141466" y="128269"/>
                  </a:lnTo>
                  <a:lnTo>
                    <a:pt x="134463" y="132079"/>
                  </a:lnTo>
                  <a:lnTo>
                    <a:pt x="129868" y="138429"/>
                  </a:lnTo>
                  <a:lnTo>
                    <a:pt x="129016" y="148589"/>
                  </a:lnTo>
                  <a:lnTo>
                    <a:pt x="130804" y="171449"/>
                  </a:lnTo>
                  <a:lnTo>
                    <a:pt x="126200" y="196849"/>
                  </a:lnTo>
                  <a:lnTo>
                    <a:pt x="108606" y="219709"/>
                  </a:lnTo>
                  <a:lnTo>
                    <a:pt x="71423" y="233679"/>
                  </a:lnTo>
                  <a:lnTo>
                    <a:pt x="64444" y="237489"/>
                  </a:lnTo>
                  <a:lnTo>
                    <a:pt x="59474" y="243839"/>
                  </a:lnTo>
                  <a:lnTo>
                    <a:pt x="57699" y="252729"/>
                  </a:lnTo>
                  <a:lnTo>
                    <a:pt x="60305" y="261619"/>
                  </a:lnTo>
                  <a:lnTo>
                    <a:pt x="74107" y="290829"/>
                  </a:lnTo>
                  <a:lnTo>
                    <a:pt x="75782" y="316229"/>
                  </a:lnTo>
                  <a:lnTo>
                    <a:pt x="64665" y="340359"/>
                  </a:lnTo>
                  <a:lnTo>
                    <a:pt x="40089" y="363219"/>
                  </a:lnTo>
                  <a:lnTo>
                    <a:pt x="33788" y="370839"/>
                  </a:lnTo>
                  <a:lnTo>
                    <a:pt x="33134" y="379729"/>
                  </a:lnTo>
                  <a:lnTo>
                    <a:pt x="35862" y="386079"/>
                  </a:lnTo>
                  <a:lnTo>
                    <a:pt x="39709" y="391159"/>
                  </a:lnTo>
                  <a:lnTo>
                    <a:pt x="64818" y="415289"/>
                  </a:lnTo>
                  <a:lnTo>
                    <a:pt x="76013" y="438149"/>
                  </a:lnTo>
                  <a:lnTo>
                    <a:pt x="74205" y="463549"/>
                  </a:lnTo>
                  <a:lnTo>
                    <a:pt x="60305" y="492759"/>
                  </a:lnTo>
                  <a:lnTo>
                    <a:pt x="57706" y="501649"/>
                  </a:lnTo>
                  <a:lnTo>
                    <a:pt x="59481" y="510539"/>
                  </a:lnTo>
                  <a:lnTo>
                    <a:pt x="64447" y="516889"/>
                  </a:lnTo>
                  <a:lnTo>
                    <a:pt x="71423" y="519429"/>
                  </a:lnTo>
                  <a:lnTo>
                    <a:pt x="108606" y="534669"/>
                  </a:lnTo>
                  <a:lnTo>
                    <a:pt x="126200" y="557529"/>
                  </a:lnTo>
                  <a:lnTo>
                    <a:pt x="130804" y="582929"/>
                  </a:lnTo>
                  <a:lnTo>
                    <a:pt x="129016" y="605789"/>
                  </a:lnTo>
                  <a:lnTo>
                    <a:pt x="129760" y="614679"/>
                  </a:lnTo>
                  <a:lnTo>
                    <a:pt x="129866" y="615949"/>
                  </a:lnTo>
                  <a:lnTo>
                    <a:pt x="134456" y="622299"/>
                  </a:lnTo>
                  <a:lnTo>
                    <a:pt x="141458" y="626109"/>
                  </a:lnTo>
                  <a:lnTo>
                    <a:pt x="149543" y="626109"/>
                  </a:lnTo>
                  <a:lnTo>
                    <a:pt x="191161" y="627379"/>
                  </a:lnTo>
                  <a:lnTo>
                    <a:pt x="214670" y="638809"/>
                  </a:lnTo>
                  <a:lnTo>
                    <a:pt x="226422" y="659129"/>
                  </a:lnTo>
                  <a:lnTo>
                    <a:pt x="175871" y="659129"/>
                  </a:lnTo>
                  <a:lnTo>
                    <a:pt x="149133" y="660399"/>
                  </a:lnTo>
                  <a:close/>
                </a:path>
                <a:path w="756920" h="754379">
                  <a:moveTo>
                    <a:pt x="657178" y="626109"/>
                  </a:moveTo>
                  <a:lnTo>
                    <a:pt x="617955" y="626109"/>
                  </a:lnTo>
                  <a:lnTo>
                    <a:pt x="624825" y="622299"/>
                  </a:lnTo>
                  <a:lnTo>
                    <a:pt x="628345" y="614679"/>
                  </a:lnTo>
                  <a:lnTo>
                    <a:pt x="628396" y="605789"/>
                  </a:lnTo>
                  <a:lnTo>
                    <a:pt x="628655" y="582929"/>
                  </a:lnTo>
                  <a:lnTo>
                    <a:pt x="628770" y="572769"/>
                  </a:lnTo>
                  <a:lnTo>
                    <a:pt x="628871" y="563879"/>
                  </a:lnTo>
                  <a:lnTo>
                    <a:pt x="643483" y="539749"/>
                  </a:lnTo>
                  <a:lnTo>
                    <a:pt x="664941" y="527049"/>
                  </a:lnTo>
                  <a:lnTo>
                    <a:pt x="685955" y="519429"/>
                  </a:lnTo>
                  <a:lnTo>
                    <a:pt x="694155" y="515619"/>
                  </a:lnTo>
                  <a:lnTo>
                    <a:pt x="698726" y="507999"/>
                  </a:lnTo>
                  <a:lnTo>
                    <a:pt x="699691" y="500379"/>
                  </a:lnTo>
                  <a:lnTo>
                    <a:pt x="697073" y="492759"/>
                  </a:lnTo>
                  <a:lnTo>
                    <a:pt x="681255" y="453389"/>
                  </a:lnTo>
                  <a:lnTo>
                    <a:pt x="685508" y="424179"/>
                  </a:lnTo>
                  <a:lnTo>
                    <a:pt x="701003" y="403859"/>
                  </a:lnTo>
                  <a:lnTo>
                    <a:pt x="718912" y="389889"/>
                  </a:lnTo>
                  <a:lnTo>
                    <a:pt x="723647" y="383539"/>
                  </a:lnTo>
                  <a:lnTo>
                    <a:pt x="724296" y="375919"/>
                  </a:lnTo>
                  <a:lnTo>
                    <a:pt x="721847" y="368299"/>
                  </a:lnTo>
                  <a:lnTo>
                    <a:pt x="717289" y="363219"/>
                  </a:lnTo>
                  <a:lnTo>
                    <a:pt x="701120" y="349249"/>
                  </a:lnTo>
                  <a:lnTo>
                    <a:pt x="686017" y="328929"/>
                  </a:lnTo>
                  <a:lnTo>
                    <a:pt x="681497" y="300989"/>
                  </a:lnTo>
                  <a:lnTo>
                    <a:pt x="697073" y="261619"/>
                  </a:lnTo>
                  <a:lnTo>
                    <a:pt x="699691" y="253999"/>
                  </a:lnTo>
                  <a:lnTo>
                    <a:pt x="698726" y="246379"/>
                  </a:lnTo>
                  <a:lnTo>
                    <a:pt x="694155" y="238759"/>
                  </a:lnTo>
                  <a:lnTo>
                    <a:pt x="685955" y="233679"/>
                  </a:lnTo>
                  <a:lnTo>
                    <a:pt x="664941" y="227329"/>
                  </a:lnTo>
                  <a:lnTo>
                    <a:pt x="643483" y="214629"/>
                  </a:lnTo>
                  <a:lnTo>
                    <a:pt x="628871" y="190499"/>
                  </a:lnTo>
                  <a:lnTo>
                    <a:pt x="628396" y="148589"/>
                  </a:lnTo>
                  <a:lnTo>
                    <a:pt x="628347" y="138429"/>
                  </a:lnTo>
                  <a:lnTo>
                    <a:pt x="624831" y="132079"/>
                  </a:lnTo>
                  <a:lnTo>
                    <a:pt x="617962" y="128269"/>
                  </a:lnTo>
                  <a:lnTo>
                    <a:pt x="607852" y="126999"/>
                  </a:lnTo>
                  <a:lnTo>
                    <a:pt x="656723" y="126999"/>
                  </a:lnTo>
                  <a:lnTo>
                    <a:pt x="662708" y="144779"/>
                  </a:lnTo>
                  <a:lnTo>
                    <a:pt x="660991" y="173989"/>
                  </a:lnTo>
                  <a:lnTo>
                    <a:pt x="661063" y="180339"/>
                  </a:lnTo>
                  <a:lnTo>
                    <a:pt x="663649" y="186689"/>
                  </a:lnTo>
                  <a:lnTo>
                    <a:pt x="668192" y="191769"/>
                  </a:lnTo>
                  <a:lnTo>
                    <a:pt x="674129" y="194309"/>
                  </a:lnTo>
                  <a:lnTo>
                    <a:pt x="718804" y="214629"/>
                  </a:lnTo>
                  <a:lnTo>
                    <a:pt x="733580" y="243839"/>
                  </a:lnTo>
                  <a:lnTo>
                    <a:pt x="729377" y="273049"/>
                  </a:lnTo>
                  <a:lnTo>
                    <a:pt x="717116" y="298449"/>
                  </a:lnTo>
                  <a:lnTo>
                    <a:pt x="714848" y="303529"/>
                  </a:lnTo>
                  <a:lnTo>
                    <a:pt x="714986" y="309879"/>
                  </a:lnTo>
                  <a:lnTo>
                    <a:pt x="717342" y="316229"/>
                  </a:lnTo>
                  <a:lnTo>
                    <a:pt x="721726" y="321309"/>
                  </a:lnTo>
                  <a:lnTo>
                    <a:pt x="754976" y="358139"/>
                  </a:lnTo>
                  <a:lnTo>
                    <a:pt x="756844" y="389889"/>
                  </a:lnTo>
                  <a:lnTo>
                    <a:pt x="756919" y="391159"/>
                  </a:lnTo>
                  <a:lnTo>
                    <a:pt x="741264" y="416559"/>
                  </a:lnTo>
                  <a:lnTo>
                    <a:pt x="721726" y="433069"/>
                  </a:lnTo>
                  <a:lnTo>
                    <a:pt x="717289" y="438149"/>
                  </a:lnTo>
                  <a:lnTo>
                    <a:pt x="714952" y="443229"/>
                  </a:lnTo>
                  <a:lnTo>
                    <a:pt x="714858" y="450849"/>
                  </a:lnTo>
                  <a:lnTo>
                    <a:pt x="717151" y="455929"/>
                  </a:lnTo>
                  <a:lnTo>
                    <a:pt x="729422" y="481329"/>
                  </a:lnTo>
                  <a:lnTo>
                    <a:pt x="733627" y="510539"/>
                  </a:lnTo>
                  <a:lnTo>
                    <a:pt x="718848" y="538479"/>
                  </a:lnTo>
                  <a:lnTo>
                    <a:pt x="674163" y="560069"/>
                  </a:lnTo>
                  <a:lnTo>
                    <a:pt x="668224" y="562609"/>
                  </a:lnTo>
                  <a:lnTo>
                    <a:pt x="663678" y="567689"/>
                  </a:lnTo>
                  <a:lnTo>
                    <a:pt x="661090" y="572769"/>
                  </a:lnTo>
                  <a:lnTo>
                    <a:pt x="661025" y="580389"/>
                  </a:lnTo>
                  <a:lnTo>
                    <a:pt x="662736" y="609599"/>
                  </a:lnTo>
                  <a:lnTo>
                    <a:pt x="657178" y="626109"/>
                  </a:lnTo>
                  <a:close/>
                </a:path>
                <a:path w="756920" h="754379">
                  <a:moveTo>
                    <a:pt x="553614" y="697229"/>
                  </a:moveTo>
                  <a:lnTo>
                    <a:pt x="511314" y="697229"/>
                  </a:lnTo>
                  <a:lnTo>
                    <a:pt x="517884" y="692149"/>
                  </a:lnTo>
                  <a:lnTo>
                    <a:pt x="521704" y="684529"/>
                  </a:lnTo>
                  <a:lnTo>
                    <a:pt x="537610" y="646429"/>
                  </a:lnTo>
                  <a:lnTo>
                    <a:pt x="561030" y="628649"/>
                  </a:lnTo>
                  <a:lnTo>
                    <a:pt x="586324" y="624839"/>
                  </a:lnTo>
                  <a:lnTo>
                    <a:pt x="607852" y="626109"/>
                  </a:lnTo>
                  <a:lnTo>
                    <a:pt x="657178" y="626109"/>
                  </a:lnTo>
                  <a:lnTo>
                    <a:pt x="652903" y="638809"/>
                  </a:lnTo>
                  <a:lnTo>
                    <a:pt x="627260" y="657859"/>
                  </a:lnTo>
                  <a:lnTo>
                    <a:pt x="575051" y="659129"/>
                  </a:lnTo>
                  <a:lnTo>
                    <a:pt x="569112" y="661669"/>
                  </a:lnTo>
                  <a:lnTo>
                    <a:pt x="564479" y="666749"/>
                  </a:lnTo>
                  <a:lnTo>
                    <a:pt x="561912" y="671829"/>
                  </a:lnTo>
                  <a:lnTo>
                    <a:pt x="553614" y="697229"/>
                  </a:lnTo>
                  <a:close/>
                </a:path>
                <a:path w="756920" h="754379">
                  <a:moveTo>
                    <a:pt x="241017" y="730249"/>
                  </a:moveTo>
                  <a:lnTo>
                    <a:pt x="213928" y="713739"/>
                  </a:lnTo>
                  <a:lnTo>
                    <a:pt x="192899" y="666749"/>
                  </a:lnTo>
                  <a:lnTo>
                    <a:pt x="188309" y="661669"/>
                  </a:lnTo>
                  <a:lnTo>
                    <a:pt x="182412" y="659129"/>
                  </a:lnTo>
                  <a:lnTo>
                    <a:pt x="226422" y="659129"/>
                  </a:lnTo>
                  <a:lnTo>
                    <a:pt x="227156" y="660399"/>
                  </a:lnTo>
                  <a:lnTo>
                    <a:pt x="235708" y="684529"/>
                  </a:lnTo>
                  <a:lnTo>
                    <a:pt x="240376" y="692149"/>
                  </a:lnTo>
                  <a:lnTo>
                    <a:pt x="246947" y="697229"/>
                  </a:lnTo>
                  <a:lnTo>
                    <a:pt x="254606" y="698499"/>
                  </a:lnTo>
                  <a:lnTo>
                    <a:pt x="349545" y="698499"/>
                  </a:lnTo>
                  <a:lnTo>
                    <a:pt x="363061" y="713739"/>
                  </a:lnTo>
                  <a:lnTo>
                    <a:pt x="304872" y="713739"/>
                  </a:lnTo>
                  <a:lnTo>
                    <a:pt x="299361" y="715009"/>
                  </a:lnTo>
                  <a:lnTo>
                    <a:pt x="271317" y="728979"/>
                  </a:lnTo>
                  <a:lnTo>
                    <a:pt x="241017" y="730249"/>
                  </a:lnTo>
                  <a:close/>
                </a:path>
                <a:path w="756920" h="754379">
                  <a:moveTo>
                    <a:pt x="349545" y="698499"/>
                  </a:moveTo>
                  <a:lnTo>
                    <a:pt x="254606" y="698499"/>
                  </a:lnTo>
                  <a:lnTo>
                    <a:pt x="262536" y="695959"/>
                  </a:lnTo>
                  <a:lnTo>
                    <a:pt x="300864" y="679449"/>
                  </a:lnTo>
                  <a:lnTo>
                    <a:pt x="328401" y="683259"/>
                  </a:lnTo>
                  <a:lnTo>
                    <a:pt x="348418" y="697229"/>
                  </a:lnTo>
                  <a:lnTo>
                    <a:pt x="349545" y="698499"/>
                  </a:lnTo>
                  <a:close/>
                </a:path>
                <a:path w="756920" h="754379">
                  <a:moveTo>
                    <a:pt x="432891" y="722629"/>
                  </a:moveTo>
                  <a:lnTo>
                    <a:pt x="378903" y="722629"/>
                  </a:lnTo>
                  <a:lnTo>
                    <a:pt x="386807" y="720089"/>
                  </a:lnTo>
                  <a:lnTo>
                    <a:pt x="393243" y="715009"/>
                  </a:lnTo>
                  <a:lnTo>
                    <a:pt x="418013" y="689609"/>
                  </a:lnTo>
                  <a:lnTo>
                    <a:pt x="440343" y="679449"/>
                  </a:lnTo>
                  <a:lnTo>
                    <a:pt x="464531" y="681989"/>
                  </a:lnTo>
                  <a:lnTo>
                    <a:pt x="494876" y="695959"/>
                  </a:lnTo>
                  <a:lnTo>
                    <a:pt x="503232" y="697229"/>
                  </a:lnTo>
                  <a:lnTo>
                    <a:pt x="553614" y="697229"/>
                  </a:lnTo>
                  <a:lnTo>
                    <a:pt x="541163" y="713739"/>
                  </a:lnTo>
                  <a:lnTo>
                    <a:pt x="445000" y="713739"/>
                  </a:lnTo>
                  <a:lnTo>
                    <a:pt x="438975" y="716279"/>
                  </a:lnTo>
                  <a:lnTo>
                    <a:pt x="434918" y="720089"/>
                  </a:lnTo>
                  <a:lnTo>
                    <a:pt x="432891" y="722629"/>
                  </a:lnTo>
                  <a:close/>
                </a:path>
                <a:path w="756920" h="754379">
                  <a:moveTo>
                    <a:pt x="393568" y="754379"/>
                  </a:moveTo>
                  <a:lnTo>
                    <a:pt x="360000" y="753109"/>
                  </a:lnTo>
                  <a:lnTo>
                    <a:pt x="322529" y="720089"/>
                  </a:lnTo>
                  <a:lnTo>
                    <a:pt x="317610" y="715009"/>
                  </a:lnTo>
                  <a:lnTo>
                    <a:pt x="311340" y="713739"/>
                  </a:lnTo>
                  <a:lnTo>
                    <a:pt x="363061" y="713739"/>
                  </a:lnTo>
                  <a:lnTo>
                    <a:pt x="364187" y="715009"/>
                  </a:lnTo>
                  <a:lnTo>
                    <a:pt x="370905" y="720089"/>
                  </a:lnTo>
                  <a:lnTo>
                    <a:pt x="378903" y="722629"/>
                  </a:lnTo>
                  <a:lnTo>
                    <a:pt x="432891" y="722629"/>
                  </a:lnTo>
                  <a:lnTo>
                    <a:pt x="419715" y="739139"/>
                  </a:lnTo>
                  <a:lnTo>
                    <a:pt x="393568" y="754379"/>
                  </a:lnTo>
                  <a:close/>
                </a:path>
                <a:path w="756920" h="754379">
                  <a:moveTo>
                    <a:pt x="504510" y="731519"/>
                  </a:moveTo>
                  <a:lnTo>
                    <a:pt x="458086" y="715009"/>
                  </a:lnTo>
                  <a:lnTo>
                    <a:pt x="451776" y="713739"/>
                  </a:lnTo>
                  <a:lnTo>
                    <a:pt x="541163" y="713739"/>
                  </a:lnTo>
                  <a:lnTo>
                    <a:pt x="535416" y="721359"/>
                  </a:lnTo>
                  <a:lnTo>
                    <a:pt x="504510" y="731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804251" y="9904416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36093" y="9561739"/>
              <a:ext cx="212103" cy="3433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195751" y="9904416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195790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482491" y="9904425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66421" y="698"/>
                  </a:moveTo>
                  <a:lnTo>
                    <a:pt x="66382" y="0"/>
                  </a:lnTo>
                  <a:lnTo>
                    <a:pt x="0" y="0"/>
                  </a:lnTo>
                  <a:lnTo>
                    <a:pt x="38" y="698"/>
                  </a:lnTo>
                  <a:lnTo>
                    <a:pt x="66421" y="698"/>
                  </a:lnTo>
                  <a:close/>
                </a:path>
                <a:path w="419100" h="1270">
                  <a:moveTo>
                    <a:pt x="179971" y="0"/>
                  </a:moveTo>
                  <a:lnTo>
                    <a:pt x="112026" y="0"/>
                  </a:lnTo>
                  <a:lnTo>
                    <a:pt x="111823" y="698"/>
                  </a:lnTo>
                  <a:lnTo>
                    <a:pt x="179781" y="698"/>
                  </a:lnTo>
                  <a:lnTo>
                    <a:pt x="179971" y="0"/>
                  </a:lnTo>
                  <a:close/>
                </a:path>
                <a:path w="419100" h="1270">
                  <a:moveTo>
                    <a:pt x="418655" y="698"/>
                  </a:moveTo>
                  <a:lnTo>
                    <a:pt x="418452" y="0"/>
                  </a:lnTo>
                  <a:lnTo>
                    <a:pt x="350469" y="0"/>
                  </a:lnTo>
                  <a:lnTo>
                    <a:pt x="350697" y="698"/>
                  </a:lnTo>
                  <a:lnTo>
                    <a:pt x="418655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594558" y="9562329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574134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91679" y="9736985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266726" y="9435332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286302" y="9467481"/>
              <a:ext cx="192916" cy="13106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862501" y="9559868"/>
              <a:ext cx="74243" cy="78284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511738" y="2610631"/>
            <a:ext cx="7965440" cy="45199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 marR="5080">
              <a:lnSpc>
                <a:spcPts val="9630"/>
              </a:lnSpc>
              <a:spcBef>
                <a:spcPts val="830"/>
              </a:spcBef>
            </a:pPr>
            <a:r>
              <a:rPr sz="8400" b="1" spc="-10" dirty="0">
                <a:solidFill>
                  <a:srgbClr val="0D3352"/>
                </a:solidFill>
                <a:latin typeface="Roboto"/>
                <a:cs typeface="Roboto"/>
              </a:rPr>
              <a:t>Membership </a:t>
            </a:r>
            <a:r>
              <a:rPr sz="8400" b="1" dirty="0">
                <a:solidFill>
                  <a:srgbClr val="0D3352"/>
                </a:solidFill>
                <a:latin typeface="Roboto"/>
                <a:cs typeface="Roboto"/>
              </a:rPr>
              <a:t>that</a:t>
            </a:r>
            <a:r>
              <a:rPr sz="8400" b="1" spc="-10" dirty="0">
                <a:solidFill>
                  <a:srgbClr val="0D3352"/>
                </a:solidFill>
                <a:latin typeface="Roboto"/>
                <a:cs typeface="Roboto"/>
              </a:rPr>
              <a:t> strengthens </a:t>
            </a:r>
            <a:r>
              <a:rPr sz="8400" b="1" dirty="0">
                <a:solidFill>
                  <a:srgbClr val="0D3352"/>
                </a:solidFill>
                <a:latin typeface="Roboto"/>
                <a:cs typeface="Roboto"/>
              </a:rPr>
              <a:t>the</a:t>
            </a:r>
            <a:r>
              <a:rPr sz="8400" b="1" spc="-5" dirty="0">
                <a:solidFill>
                  <a:srgbClr val="0D3352"/>
                </a:solidFill>
                <a:latin typeface="Roboto"/>
                <a:cs typeface="Roboto"/>
              </a:rPr>
              <a:t> </a:t>
            </a:r>
            <a:r>
              <a:rPr sz="8400" b="1" spc="-10" dirty="0">
                <a:solidFill>
                  <a:srgbClr val="0D3352"/>
                </a:solidFill>
                <a:latin typeface="Roboto"/>
                <a:cs typeface="Roboto"/>
              </a:rPr>
              <a:t>profession</a:t>
            </a:r>
            <a:endParaRPr sz="8400">
              <a:latin typeface="Roboto"/>
              <a:cs typeface="Roboto"/>
            </a:endParaRPr>
          </a:p>
          <a:p>
            <a:pPr marL="12700" marR="401955">
              <a:lnSpc>
                <a:spcPts val="2630"/>
              </a:lnSpc>
              <a:spcBef>
                <a:spcPts val="595"/>
              </a:spcBef>
            </a:pPr>
            <a:r>
              <a:rPr sz="2200" spc="70" dirty="0">
                <a:solidFill>
                  <a:srgbClr val="584E4D"/>
                </a:solidFill>
                <a:latin typeface="Arial"/>
                <a:cs typeface="Arial"/>
              </a:rPr>
              <a:t>Built</a:t>
            </a:r>
            <a:r>
              <a:rPr sz="22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130" dirty="0">
                <a:solidFill>
                  <a:srgbClr val="584E4D"/>
                </a:solidFill>
                <a:latin typeface="Arial"/>
                <a:cs typeface="Arial"/>
              </a:rPr>
              <a:t>to</a:t>
            </a:r>
            <a:r>
              <a:rPr sz="22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584E4D"/>
                </a:solidFill>
                <a:latin typeface="Arial"/>
                <a:cs typeface="Arial"/>
              </a:rPr>
              <a:t>advance</a:t>
            </a:r>
            <a:r>
              <a:rPr sz="2200" spc="5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584E4D"/>
                </a:solidFill>
                <a:latin typeface="Arial"/>
                <a:cs typeface="Arial"/>
              </a:rPr>
              <a:t>knowledge,</a:t>
            </a:r>
            <a:r>
              <a:rPr sz="22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55" dirty="0">
                <a:solidFill>
                  <a:srgbClr val="584E4D"/>
                </a:solidFill>
                <a:latin typeface="Arial"/>
                <a:cs typeface="Arial"/>
              </a:rPr>
              <a:t>expand</a:t>
            </a:r>
            <a:r>
              <a:rPr sz="2200" spc="5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75" dirty="0">
                <a:solidFill>
                  <a:srgbClr val="584E4D"/>
                </a:solidFill>
                <a:latin typeface="Arial"/>
                <a:cs typeface="Arial"/>
              </a:rPr>
              <a:t>networks</a:t>
            </a:r>
            <a:r>
              <a:rPr sz="2200" spc="4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70" dirty="0">
                <a:solidFill>
                  <a:srgbClr val="584E4D"/>
                </a:solidFill>
                <a:latin typeface="Arial"/>
                <a:cs typeface="Arial"/>
              </a:rPr>
              <a:t>and</a:t>
            </a:r>
            <a:r>
              <a:rPr sz="2200" spc="50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584E4D"/>
                </a:solidFill>
                <a:latin typeface="Arial"/>
                <a:cs typeface="Arial"/>
              </a:rPr>
              <a:t>elevate </a:t>
            </a:r>
            <a:r>
              <a:rPr sz="2200" dirty="0">
                <a:solidFill>
                  <a:srgbClr val="584E4D"/>
                </a:solidFill>
                <a:latin typeface="Arial"/>
                <a:cs typeface="Arial"/>
              </a:rPr>
              <a:t>careers</a:t>
            </a:r>
            <a:r>
              <a:rPr sz="22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90" dirty="0">
                <a:solidFill>
                  <a:srgbClr val="584E4D"/>
                </a:solidFill>
                <a:latin typeface="Arial"/>
                <a:cs typeface="Arial"/>
              </a:rPr>
              <a:t>in</a:t>
            </a:r>
            <a:r>
              <a:rPr sz="22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50" dirty="0">
                <a:solidFill>
                  <a:srgbClr val="584E4D"/>
                </a:solidFill>
                <a:latin typeface="Arial"/>
                <a:cs typeface="Arial"/>
              </a:rPr>
              <a:t>facility</a:t>
            </a:r>
            <a:r>
              <a:rPr sz="2200" spc="15" dirty="0">
                <a:solidFill>
                  <a:srgbClr val="584E4D"/>
                </a:solidFill>
                <a:latin typeface="Arial"/>
                <a:cs typeface="Arial"/>
              </a:rPr>
              <a:t> </a:t>
            </a:r>
            <a:r>
              <a:rPr sz="2200" spc="45" dirty="0">
                <a:solidFill>
                  <a:srgbClr val="584E4D"/>
                </a:solidFill>
                <a:latin typeface="Arial"/>
                <a:cs typeface="Arial"/>
              </a:rPr>
              <a:t>management.</a:t>
            </a:r>
            <a:endParaRPr sz="2200">
              <a:latin typeface="Arial"/>
              <a:cs typeface="Arial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6937" y="1028700"/>
            <a:ext cx="7825105" cy="1981200"/>
          </a:xfrm>
          <a:prstGeom prst="rect">
            <a:avLst/>
          </a:prstGeom>
          <a:ln w="19049">
            <a:solidFill>
              <a:srgbClr val="9D939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5265">
              <a:lnSpc>
                <a:spcPts val="2745"/>
              </a:lnSpc>
            </a:pPr>
            <a:r>
              <a:rPr sz="2400" b="1" dirty="0">
                <a:solidFill>
                  <a:srgbClr val="0D3345"/>
                </a:solidFill>
                <a:latin typeface="Roboto"/>
                <a:cs typeface="Roboto"/>
              </a:rPr>
              <a:t>Globally</a:t>
            </a:r>
            <a:r>
              <a:rPr sz="2400" b="1" spc="-8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400" b="1" dirty="0">
                <a:solidFill>
                  <a:srgbClr val="0D3345"/>
                </a:solidFill>
                <a:latin typeface="Roboto"/>
                <a:cs typeface="Roboto"/>
              </a:rPr>
              <a:t>Recognized</a:t>
            </a:r>
            <a:r>
              <a:rPr sz="2400" b="1" spc="-8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400" b="1" dirty="0">
                <a:solidFill>
                  <a:srgbClr val="0D3345"/>
                </a:solidFill>
                <a:latin typeface="Roboto"/>
                <a:cs typeface="Roboto"/>
              </a:rPr>
              <a:t>+</a:t>
            </a:r>
            <a:r>
              <a:rPr sz="2400" b="1" spc="-8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400" b="1" dirty="0">
                <a:solidFill>
                  <a:srgbClr val="0D3345"/>
                </a:solidFill>
                <a:latin typeface="Roboto"/>
                <a:cs typeface="Roboto"/>
              </a:rPr>
              <a:t>ANSI-Accredited</a:t>
            </a:r>
            <a:r>
              <a:rPr sz="2400" b="1" spc="-85" dirty="0">
                <a:solidFill>
                  <a:srgbClr val="0D3345"/>
                </a:solidFill>
                <a:latin typeface="Roboto"/>
                <a:cs typeface="Roboto"/>
              </a:rPr>
              <a:t> </a:t>
            </a:r>
            <a:r>
              <a:rPr sz="2400" b="1" spc="-10" dirty="0">
                <a:solidFill>
                  <a:srgbClr val="0D3345"/>
                </a:solidFill>
                <a:latin typeface="Roboto"/>
                <a:cs typeface="Roboto"/>
              </a:rPr>
              <a:t>Credentials</a:t>
            </a:r>
            <a:endParaRPr sz="2400">
              <a:latin typeface="Roboto"/>
              <a:cs typeface="Roboto"/>
            </a:endParaRPr>
          </a:p>
          <a:p>
            <a:pPr marL="413384" marR="2812415">
              <a:lnSpc>
                <a:spcPct val="150300"/>
              </a:lnSpc>
              <a:spcBef>
                <a:spcPts val="125"/>
              </a:spcBef>
            </a:pP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Unbiased</a:t>
            </a:r>
            <a:r>
              <a:rPr sz="2100" spc="-5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review</a:t>
            </a:r>
            <a:r>
              <a:rPr sz="2100" spc="-5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of</a:t>
            </a:r>
            <a:r>
              <a:rPr sz="2100" spc="-5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spc="-35" dirty="0">
                <a:solidFill>
                  <a:srgbClr val="584E4D"/>
                </a:solidFill>
                <a:latin typeface="Roboto"/>
                <a:cs typeface="Roboto"/>
              </a:rPr>
              <a:t>IFMA’s</a:t>
            </a:r>
            <a:r>
              <a:rPr sz="2100" spc="-5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spc="-10" dirty="0">
                <a:solidFill>
                  <a:srgbClr val="584E4D"/>
                </a:solidFill>
                <a:latin typeface="Roboto"/>
                <a:cs typeface="Roboto"/>
              </a:rPr>
              <a:t>credentials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Protects</a:t>
            </a:r>
            <a:r>
              <a:rPr sz="2100" spc="-7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spc="-10" dirty="0">
                <a:solidFill>
                  <a:srgbClr val="584E4D"/>
                </a:solidFill>
                <a:latin typeface="Roboto"/>
                <a:cs typeface="Roboto"/>
              </a:rPr>
              <a:t>integrity,</a:t>
            </a:r>
            <a:r>
              <a:rPr sz="2100" spc="-7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value,</a:t>
            </a:r>
            <a:r>
              <a:rPr sz="2100" spc="-7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and</a:t>
            </a:r>
            <a:r>
              <a:rPr sz="2100" spc="-7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spc="-10" dirty="0">
                <a:solidFill>
                  <a:srgbClr val="584E4D"/>
                </a:solidFill>
                <a:latin typeface="Roboto"/>
                <a:cs typeface="Roboto"/>
              </a:rPr>
              <a:t>reputation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ANSI</a:t>
            </a:r>
            <a:r>
              <a:rPr sz="2100" spc="-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is</a:t>
            </a:r>
            <a:r>
              <a:rPr sz="2100" spc="-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North</a:t>
            </a:r>
            <a:r>
              <a:rPr sz="2100" spc="-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American</a:t>
            </a:r>
            <a:r>
              <a:rPr sz="2100" spc="-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arm</a:t>
            </a:r>
            <a:r>
              <a:rPr sz="2100" spc="-25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dirty="0">
                <a:solidFill>
                  <a:srgbClr val="584E4D"/>
                </a:solidFill>
                <a:latin typeface="Roboto"/>
                <a:cs typeface="Roboto"/>
              </a:rPr>
              <a:t>of</a:t>
            </a:r>
            <a:r>
              <a:rPr sz="2100" spc="-30" dirty="0">
                <a:solidFill>
                  <a:srgbClr val="584E4D"/>
                </a:solidFill>
                <a:latin typeface="Roboto"/>
                <a:cs typeface="Roboto"/>
              </a:rPr>
              <a:t> </a:t>
            </a:r>
            <a:r>
              <a:rPr sz="2100" spc="-25" dirty="0">
                <a:solidFill>
                  <a:srgbClr val="584E4D"/>
                </a:solidFill>
                <a:latin typeface="Roboto"/>
                <a:cs typeface="Roboto"/>
              </a:rPr>
              <a:t>ISO</a:t>
            </a:r>
            <a:endParaRPr sz="2100">
              <a:latin typeface="Roboto"/>
              <a:cs typeface="Robo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57816" y="1624100"/>
            <a:ext cx="149225" cy="1160780"/>
          </a:xfrm>
          <a:custGeom>
            <a:avLst/>
            <a:gdLst/>
            <a:ahLst/>
            <a:cxnLst/>
            <a:rect l="l" t="t" r="r" b="b"/>
            <a:pathLst>
              <a:path w="149225" h="1160780">
                <a:moveTo>
                  <a:pt x="148920" y="1075537"/>
                </a:moveTo>
                <a:lnTo>
                  <a:pt x="0" y="990434"/>
                </a:lnTo>
                <a:lnTo>
                  <a:pt x="0" y="1160640"/>
                </a:lnTo>
                <a:lnTo>
                  <a:pt x="148920" y="1075537"/>
                </a:lnTo>
                <a:close/>
              </a:path>
              <a:path w="149225" h="1160780">
                <a:moveTo>
                  <a:pt x="148920" y="581494"/>
                </a:moveTo>
                <a:lnTo>
                  <a:pt x="0" y="496392"/>
                </a:lnTo>
                <a:lnTo>
                  <a:pt x="0" y="666584"/>
                </a:lnTo>
                <a:lnTo>
                  <a:pt x="148920" y="581494"/>
                </a:lnTo>
                <a:close/>
              </a:path>
              <a:path w="149225" h="1160780">
                <a:moveTo>
                  <a:pt x="148920" y="85090"/>
                </a:moveTo>
                <a:lnTo>
                  <a:pt x="0" y="0"/>
                </a:lnTo>
                <a:lnTo>
                  <a:pt x="0" y="170192"/>
                </a:lnTo>
                <a:lnTo>
                  <a:pt x="148920" y="85090"/>
                </a:lnTo>
                <a:close/>
              </a:path>
            </a:pathLst>
          </a:custGeom>
          <a:solidFill>
            <a:srgbClr val="FBB04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6" y="1117583"/>
            <a:ext cx="18283423" cy="62472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530" y="8468688"/>
            <a:ext cx="2558303" cy="17908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3780" y="8482428"/>
            <a:ext cx="2549150" cy="17770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2606" y="8468688"/>
            <a:ext cx="2553727" cy="17908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06009" y="8482428"/>
            <a:ext cx="2549150" cy="1777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97459" y="9929749"/>
            <a:ext cx="764287" cy="32976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427852" y="9549602"/>
            <a:ext cx="0" cy="389890"/>
          </a:xfrm>
          <a:custGeom>
            <a:avLst/>
            <a:gdLst/>
            <a:ahLst/>
            <a:cxnLst/>
            <a:rect l="l" t="t" r="r" b="b"/>
            <a:pathLst>
              <a:path h="389890">
                <a:moveTo>
                  <a:pt x="0" y="389310"/>
                </a:moveTo>
                <a:lnTo>
                  <a:pt x="0" y="0"/>
                </a:lnTo>
              </a:path>
            </a:pathLst>
          </a:custGeom>
          <a:ln w="823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61752" y="9705326"/>
            <a:ext cx="4403090" cy="0"/>
          </a:xfrm>
          <a:custGeom>
            <a:avLst/>
            <a:gdLst/>
            <a:ahLst/>
            <a:cxnLst/>
            <a:rect l="l" t="t" r="r" b="b"/>
            <a:pathLst>
              <a:path w="4403090">
                <a:moveTo>
                  <a:pt x="0" y="0"/>
                </a:moveTo>
                <a:lnTo>
                  <a:pt x="4402662" y="0"/>
                </a:lnTo>
              </a:path>
            </a:pathLst>
          </a:custGeom>
          <a:ln w="9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971" y="10250361"/>
            <a:ext cx="833119" cy="0"/>
          </a:xfrm>
          <a:custGeom>
            <a:avLst/>
            <a:gdLst/>
            <a:ahLst/>
            <a:cxnLst/>
            <a:rect l="l" t="t" r="r" b="b"/>
            <a:pathLst>
              <a:path w="833119">
                <a:moveTo>
                  <a:pt x="0" y="0"/>
                </a:moveTo>
                <a:lnTo>
                  <a:pt x="832936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6356" y="10250361"/>
            <a:ext cx="540385" cy="0"/>
          </a:xfrm>
          <a:custGeom>
            <a:avLst/>
            <a:gdLst/>
            <a:ahLst/>
            <a:cxnLst/>
            <a:rect l="l" t="t" r="r" b="b"/>
            <a:pathLst>
              <a:path w="540385">
                <a:moveTo>
                  <a:pt x="0" y="0"/>
                </a:moveTo>
                <a:lnTo>
                  <a:pt x="540035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20461" y="10250361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963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58950" y="10250361"/>
            <a:ext cx="1249680" cy="0"/>
          </a:xfrm>
          <a:custGeom>
            <a:avLst/>
            <a:gdLst/>
            <a:ahLst/>
            <a:cxnLst/>
            <a:rect l="l" t="t" r="r" b="b"/>
            <a:pathLst>
              <a:path w="1249679">
                <a:moveTo>
                  <a:pt x="0" y="0"/>
                </a:moveTo>
                <a:lnTo>
                  <a:pt x="1249404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40784" y="10254942"/>
            <a:ext cx="577215" cy="0"/>
          </a:xfrm>
          <a:custGeom>
            <a:avLst/>
            <a:gdLst/>
            <a:ahLst/>
            <a:cxnLst/>
            <a:rect l="l" t="t" r="r" b="b"/>
            <a:pathLst>
              <a:path w="577215">
                <a:moveTo>
                  <a:pt x="0" y="0"/>
                </a:moveTo>
                <a:lnTo>
                  <a:pt x="576648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03233" y="10254942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4">
                <a:moveTo>
                  <a:pt x="0" y="0"/>
                </a:moveTo>
                <a:lnTo>
                  <a:pt x="933620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4346" y="-172971"/>
            <a:ext cx="4559300" cy="1125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2330450" algn="l"/>
              </a:tabLst>
            </a:pPr>
            <a:r>
              <a:rPr sz="2400" b="0" spc="-442" baseline="36458" dirty="0">
                <a:solidFill>
                  <a:srgbClr val="415464"/>
                </a:solidFill>
                <a:latin typeface="Arial"/>
                <a:cs typeface="Arial"/>
              </a:rPr>
              <a:t>1</a:t>
            </a:r>
            <a:r>
              <a:rPr sz="7200" b="0" spc="-295" dirty="0">
                <a:solidFill>
                  <a:srgbClr val="16364D"/>
                </a:solidFill>
                <a:latin typeface="Lucida Grande"/>
                <a:cs typeface="Lucida Grande"/>
              </a:rPr>
              <a:t>t</a:t>
            </a:r>
            <a:r>
              <a:rPr sz="7200" b="0" spc="-305" dirty="0">
                <a:solidFill>
                  <a:srgbClr val="7E4254"/>
                </a:solidFill>
                <a:latin typeface="Lucida Grande"/>
                <a:cs typeface="Lucida Grande"/>
              </a:rPr>
              <a:t>i</a:t>
            </a:r>
            <a:r>
              <a:rPr sz="7200" b="0" spc="-640" dirty="0">
                <a:solidFill>
                  <a:srgbClr val="7E4254"/>
                </a:solidFill>
                <a:latin typeface="Lucida Grande"/>
                <a:cs typeface="Lucida Grande"/>
              </a:rPr>
              <a:t>i</a:t>
            </a:r>
            <a:r>
              <a:rPr sz="4400" b="0" spc="-1255" dirty="0">
                <a:solidFill>
                  <a:srgbClr val="ED4D4F"/>
                </a:solidFill>
                <a:latin typeface="Arial"/>
                <a:cs typeface="Arial"/>
              </a:rPr>
              <a:t>I</a:t>
            </a:r>
            <a:r>
              <a:rPr sz="7200" b="0" spc="-6365" dirty="0">
                <a:solidFill>
                  <a:srgbClr val="5993B3"/>
                </a:solidFill>
                <a:latin typeface="Lucida Grande"/>
                <a:cs typeface="Lucida Grande"/>
              </a:rPr>
              <a:t>�</a:t>
            </a:r>
            <a:r>
              <a:rPr sz="4400" b="0" spc="-295" dirty="0">
                <a:solidFill>
                  <a:srgbClr val="ED4D4F"/>
                </a:solidFill>
                <a:latin typeface="Arial"/>
                <a:cs typeface="Arial"/>
              </a:rPr>
              <a:t>FM/.r</a:t>
            </a:r>
            <a:r>
              <a:rPr sz="4400" b="0" dirty="0">
                <a:solidFill>
                  <a:srgbClr val="ED4D4F"/>
                </a:solidFill>
                <a:latin typeface="Arial"/>
                <a:cs typeface="Arial"/>
              </a:rPr>
              <a:t>	</a:t>
            </a:r>
            <a:r>
              <a:rPr sz="3550" b="0" spc="40" dirty="0">
                <a:solidFill>
                  <a:srgbClr val="16364D"/>
                </a:solidFill>
                <a:latin typeface="Arial"/>
                <a:cs typeface="Arial"/>
              </a:rPr>
              <a:t>fm</a:t>
            </a:r>
            <a:r>
              <a:rPr sz="3550" b="0" spc="40" dirty="0">
                <a:solidFill>
                  <a:srgbClr val="ED4D4F"/>
                </a:solidFill>
                <a:latin typeface="Arial"/>
                <a:cs typeface="Arial"/>
              </a:rPr>
              <a:t>.</a:t>
            </a:r>
            <a:r>
              <a:rPr sz="3550" b="0" spc="40" dirty="0">
                <a:solidFill>
                  <a:srgbClr val="16364D"/>
                </a:solidFill>
                <a:latin typeface="Arial"/>
                <a:cs typeface="Arial"/>
              </a:rPr>
              <a:t>training</a:t>
            </a:r>
            <a:endParaRPr sz="3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22494" y="440256"/>
            <a:ext cx="438784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6364D"/>
                </a:solidFill>
                <a:latin typeface="Arial"/>
                <a:cs typeface="Arial"/>
              </a:rPr>
              <a:t>Log</a:t>
            </a:r>
            <a:r>
              <a:rPr sz="1300" spc="-10" dirty="0">
                <a:solidFill>
                  <a:srgbClr val="415464"/>
                </a:solidFill>
                <a:latin typeface="Arial"/>
                <a:cs typeface="Arial"/>
              </a:rPr>
              <a:t>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194" y="7932073"/>
            <a:ext cx="2073275" cy="30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50" dirty="0">
                <a:solidFill>
                  <a:srgbClr val="666667"/>
                </a:solidFill>
                <a:latin typeface="Arial"/>
                <a:cs typeface="Arial"/>
              </a:rPr>
              <a:t>Featured</a:t>
            </a:r>
            <a:r>
              <a:rPr sz="1850" spc="45" dirty="0">
                <a:solidFill>
                  <a:srgbClr val="666667"/>
                </a:solidFill>
                <a:latin typeface="Arial"/>
                <a:cs typeface="Arial"/>
              </a:rPr>
              <a:t> Learning</a:t>
            </a:r>
            <a:endParaRPr sz="1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84200" y="8028509"/>
            <a:ext cx="813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16797"/>
                </a:solidFill>
                <a:latin typeface="Arial"/>
                <a:cs typeface="Arial"/>
              </a:rPr>
              <a:t>Show</a:t>
            </a:r>
            <a:r>
              <a:rPr sz="1200" spc="45" dirty="0">
                <a:solidFill>
                  <a:srgbClr val="11679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6797"/>
                </a:solidFill>
                <a:latin typeface="Arial"/>
                <a:cs typeface="Arial"/>
              </a:rPr>
              <a:t>All</a:t>
            </a:r>
            <a:r>
              <a:rPr sz="1200" spc="350" dirty="0">
                <a:solidFill>
                  <a:srgbClr val="11679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16797"/>
                </a:solidFill>
                <a:latin typeface="Arial"/>
                <a:cs typeface="Arial"/>
              </a:rPr>
              <a:t>&gt;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54355" y="8164386"/>
            <a:ext cx="1466215" cy="1415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solidFill>
                  <a:srgbClr val="666667"/>
                </a:solidFill>
                <a:latin typeface="Arial"/>
                <a:cs typeface="Arial"/>
              </a:rPr>
              <a:t>Search</a:t>
            </a:r>
            <a:r>
              <a:rPr sz="1500" i="1" spc="-20" dirty="0">
                <a:solidFill>
                  <a:srgbClr val="666667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666667"/>
                </a:solidFill>
                <a:latin typeface="Arial"/>
                <a:cs typeface="Arial"/>
              </a:rPr>
              <a:t>Catalog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666667"/>
                </a:solidFill>
                <a:latin typeface="Arial"/>
                <a:cs typeface="Arial"/>
              </a:rPr>
              <a:t>Featured</a:t>
            </a:r>
            <a:r>
              <a:rPr sz="1600" spc="315" dirty="0">
                <a:solidFill>
                  <a:srgbClr val="666667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66667"/>
                </a:solidFill>
                <a:latin typeface="Arial"/>
                <a:cs typeface="Arial"/>
              </a:rPr>
              <a:t>News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600">
              <a:latin typeface="Arial"/>
              <a:cs typeface="Arial"/>
            </a:endParaRPr>
          </a:p>
          <a:p>
            <a:pPr marL="116839">
              <a:lnSpc>
                <a:spcPct val="100000"/>
              </a:lnSpc>
            </a:pPr>
            <a:r>
              <a:rPr sz="1400" spc="-10" dirty="0">
                <a:solidFill>
                  <a:srgbClr val="666667"/>
                </a:solidFill>
                <a:latin typeface="Arial"/>
                <a:cs typeface="Arial"/>
              </a:rPr>
              <a:t>Latest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15020" y="9613489"/>
            <a:ext cx="12579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60" dirty="0">
                <a:solidFill>
                  <a:srgbClr val="16364D"/>
                </a:solidFill>
                <a:latin typeface="Times New Roman"/>
                <a:cs typeface="Times New Roman"/>
              </a:rPr>
              <a:t>FMP</a:t>
            </a:r>
            <a:r>
              <a:rPr sz="1450" b="1" spc="-60" dirty="0">
                <a:solidFill>
                  <a:srgbClr val="666667"/>
                </a:solidFill>
                <a:latin typeface="Times New Roman"/>
                <a:cs typeface="Times New Roman"/>
              </a:rPr>
              <a:t>®</a:t>
            </a:r>
            <a:r>
              <a:rPr sz="1450" b="1" spc="-60" dirty="0">
                <a:solidFill>
                  <a:srgbClr val="16364D"/>
                </a:solidFill>
                <a:latin typeface="Times New Roman"/>
                <a:cs typeface="Times New Roman"/>
              </a:rPr>
              <a:t>BUNDLE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79979" y="9422714"/>
            <a:ext cx="1704974" cy="847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957" y="9728953"/>
            <a:ext cx="15773399" cy="1238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42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0" y="0"/>
              <a:ext cx="7619999" cy="10286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2549" y="2790788"/>
              <a:ext cx="190500" cy="190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2549" y="5343488"/>
              <a:ext cx="190500" cy="1904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837441"/>
            <a:ext cx="56616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2695" algn="l"/>
              </a:tabLst>
            </a:pPr>
            <a:r>
              <a:rPr spc="-10" dirty="0"/>
              <a:t>Group</a:t>
            </a:r>
            <a:r>
              <a:rPr dirty="0"/>
              <a:t>	</a:t>
            </a:r>
            <a:r>
              <a:rPr spc="-10" dirty="0"/>
              <a:t>Training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76065" y="2520913"/>
            <a:ext cx="7851775" cy="4494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5030"/>
              </a:lnSpc>
              <a:spcBef>
                <a:spcPts val="275"/>
              </a:spcBef>
            </a:pPr>
            <a:r>
              <a:rPr sz="4200" spc="105" dirty="0">
                <a:solidFill>
                  <a:srgbClr val="0D3345"/>
                </a:solidFill>
                <a:latin typeface="Arial"/>
                <a:cs typeface="Arial"/>
              </a:rPr>
              <a:t>Performance</a:t>
            </a:r>
            <a:r>
              <a:rPr sz="4200" spc="-5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220" dirty="0">
                <a:solidFill>
                  <a:srgbClr val="0D3345"/>
                </a:solidFill>
                <a:latin typeface="Arial"/>
                <a:cs typeface="Arial"/>
              </a:rPr>
              <a:t>with</a:t>
            </a:r>
            <a:r>
              <a:rPr sz="4200" spc="-5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-20" dirty="0">
                <a:solidFill>
                  <a:srgbClr val="0D3345"/>
                </a:solidFill>
                <a:latin typeface="Arial"/>
                <a:cs typeface="Arial"/>
              </a:rPr>
              <a:t>IFMA </a:t>
            </a:r>
            <a:r>
              <a:rPr sz="4200" spc="125" dirty="0">
                <a:solidFill>
                  <a:srgbClr val="0D3345"/>
                </a:solidFill>
                <a:latin typeface="Arial"/>
                <a:cs typeface="Arial"/>
              </a:rPr>
              <a:t>credential</a:t>
            </a:r>
            <a:r>
              <a:rPr sz="4200" spc="45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0D3345"/>
                </a:solidFill>
                <a:latin typeface="Arial"/>
                <a:cs typeface="Arial"/>
              </a:rPr>
              <a:t>increases</a:t>
            </a:r>
            <a:r>
              <a:rPr sz="4200" spc="5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114" dirty="0">
                <a:solidFill>
                  <a:srgbClr val="0D3345"/>
                </a:solidFill>
                <a:latin typeface="Arial"/>
                <a:cs typeface="Arial"/>
              </a:rPr>
              <a:t>an</a:t>
            </a:r>
            <a:r>
              <a:rPr sz="4200" spc="5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-10" dirty="0">
                <a:solidFill>
                  <a:srgbClr val="0D3345"/>
                </a:solidFill>
                <a:latin typeface="Arial"/>
                <a:cs typeface="Arial"/>
              </a:rPr>
              <a:t>average </a:t>
            </a:r>
            <a:r>
              <a:rPr sz="4200" spc="210" dirty="0">
                <a:solidFill>
                  <a:srgbClr val="0D3345"/>
                </a:solidFill>
                <a:latin typeface="Arial"/>
                <a:cs typeface="Arial"/>
              </a:rPr>
              <a:t>of</a:t>
            </a:r>
            <a:r>
              <a:rPr sz="4200" spc="-9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b="1" spc="-25" dirty="0">
                <a:solidFill>
                  <a:srgbClr val="FF4545"/>
                </a:solidFill>
                <a:latin typeface="Open Sans"/>
                <a:cs typeface="Open Sans"/>
              </a:rPr>
              <a:t>40%</a:t>
            </a:r>
            <a:endParaRPr sz="4200">
              <a:latin typeface="Open Sans"/>
              <a:cs typeface="Open Sans"/>
            </a:endParaRPr>
          </a:p>
          <a:p>
            <a:pPr marL="12700" marR="44450">
              <a:lnSpc>
                <a:spcPts val="5030"/>
              </a:lnSpc>
              <a:spcBef>
                <a:spcPts val="4934"/>
              </a:spcBef>
            </a:pPr>
            <a:r>
              <a:rPr sz="4200" spc="110" dirty="0">
                <a:solidFill>
                  <a:srgbClr val="0D3345"/>
                </a:solidFill>
                <a:latin typeface="Arial"/>
                <a:cs typeface="Arial"/>
              </a:rPr>
              <a:t>On</a:t>
            </a:r>
            <a:r>
              <a:rPr sz="4200" spc="-75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0D3345"/>
                </a:solidFill>
                <a:latin typeface="Arial"/>
                <a:cs typeface="Arial"/>
              </a:rPr>
              <a:t>average,</a:t>
            </a:r>
            <a:r>
              <a:rPr sz="4200" spc="-7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-40" dirty="0">
                <a:solidFill>
                  <a:srgbClr val="0D3345"/>
                </a:solidFill>
                <a:latin typeface="Arial"/>
                <a:cs typeface="Arial"/>
              </a:rPr>
              <a:t>IFMA</a:t>
            </a:r>
            <a:r>
              <a:rPr sz="4200" spc="-7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80" dirty="0">
                <a:solidFill>
                  <a:srgbClr val="0D3345"/>
                </a:solidFill>
                <a:latin typeface="Arial"/>
                <a:cs typeface="Arial"/>
              </a:rPr>
              <a:t>credentials </a:t>
            </a:r>
            <a:r>
              <a:rPr sz="4200" spc="75" dirty="0">
                <a:solidFill>
                  <a:srgbClr val="0D3345"/>
                </a:solidFill>
                <a:latin typeface="Arial"/>
                <a:cs typeface="Arial"/>
              </a:rPr>
              <a:t>lead</a:t>
            </a:r>
            <a:r>
              <a:rPr sz="4200" spc="-11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245" dirty="0">
                <a:solidFill>
                  <a:srgbClr val="0D3345"/>
                </a:solidFill>
                <a:latin typeface="Arial"/>
                <a:cs typeface="Arial"/>
              </a:rPr>
              <a:t>to</a:t>
            </a:r>
            <a:r>
              <a:rPr sz="4200" spc="-105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0D3345"/>
                </a:solidFill>
                <a:latin typeface="Arial"/>
                <a:cs typeface="Arial"/>
              </a:rPr>
              <a:t>a</a:t>
            </a:r>
            <a:r>
              <a:rPr sz="4200" spc="-105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b="1" dirty="0">
                <a:solidFill>
                  <a:srgbClr val="FF4545"/>
                </a:solidFill>
                <a:latin typeface="Open Sans"/>
                <a:cs typeface="Open Sans"/>
              </a:rPr>
              <a:t>$6,000</a:t>
            </a:r>
            <a:r>
              <a:rPr sz="4200" b="1" spc="-25" dirty="0">
                <a:solidFill>
                  <a:srgbClr val="FF4545"/>
                </a:solidFill>
                <a:latin typeface="Open Sans"/>
                <a:cs typeface="Open Sans"/>
              </a:rPr>
              <a:t> </a:t>
            </a:r>
            <a:r>
              <a:rPr sz="4200" spc="55" dirty="0">
                <a:solidFill>
                  <a:srgbClr val="0D3345"/>
                </a:solidFill>
                <a:latin typeface="Arial"/>
                <a:cs typeface="Arial"/>
              </a:rPr>
              <a:t>salary</a:t>
            </a:r>
            <a:r>
              <a:rPr sz="4200" spc="-11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45" dirty="0">
                <a:solidFill>
                  <a:srgbClr val="0D3345"/>
                </a:solidFill>
                <a:latin typeface="Arial"/>
                <a:cs typeface="Arial"/>
              </a:rPr>
              <a:t>increase </a:t>
            </a:r>
            <a:r>
              <a:rPr sz="4200" spc="195" dirty="0">
                <a:solidFill>
                  <a:srgbClr val="0D3345"/>
                </a:solidFill>
                <a:latin typeface="Arial"/>
                <a:cs typeface="Arial"/>
              </a:rPr>
              <a:t>within</a:t>
            </a:r>
            <a:r>
              <a:rPr sz="4200" spc="-7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190" dirty="0">
                <a:solidFill>
                  <a:srgbClr val="0D3345"/>
                </a:solidFill>
                <a:latin typeface="Arial"/>
                <a:cs typeface="Arial"/>
              </a:rPr>
              <a:t>the</a:t>
            </a:r>
            <a:r>
              <a:rPr sz="4200" spc="-7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175" dirty="0">
                <a:solidFill>
                  <a:srgbClr val="0D3345"/>
                </a:solidFill>
                <a:latin typeface="Arial"/>
                <a:cs typeface="Arial"/>
              </a:rPr>
              <a:t>first</a:t>
            </a:r>
            <a:r>
              <a:rPr sz="4200" spc="-70" dirty="0">
                <a:solidFill>
                  <a:srgbClr val="0D3345"/>
                </a:solidFill>
                <a:latin typeface="Arial"/>
                <a:cs typeface="Arial"/>
              </a:rPr>
              <a:t> </a:t>
            </a:r>
            <a:r>
              <a:rPr sz="4200" spc="60" dirty="0">
                <a:solidFill>
                  <a:srgbClr val="0D3345"/>
                </a:solidFill>
                <a:latin typeface="Arial"/>
                <a:cs typeface="Arial"/>
              </a:rPr>
              <a:t>year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42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4599" y="547113"/>
            <a:ext cx="120319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7425" algn="l"/>
                <a:tab pos="6807834" algn="l"/>
                <a:tab pos="8607425" algn="l"/>
              </a:tabLst>
            </a:pPr>
            <a:r>
              <a:rPr spc="-10" dirty="0"/>
              <a:t>Local</a:t>
            </a:r>
            <a:r>
              <a:rPr dirty="0"/>
              <a:t>	</a:t>
            </a:r>
            <a:r>
              <a:rPr spc="-10" dirty="0"/>
              <a:t>Networking</a:t>
            </a:r>
            <a:r>
              <a:rPr dirty="0"/>
              <a:t>	</a:t>
            </a:r>
            <a:r>
              <a:rPr spc="-20" dirty="0"/>
              <a:t>with</a:t>
            </a:r>
            <a:r>
              <a:rPr dirty="0"/>
              <a:t>	</a:t>
            </a:r>
            <a:r>
              <a:rPr spc="-10" dirty="0"/>
              <a:t>Chapters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128834" y="1898338"/>
            <a:ext cx="12026900" cy="7682230"/>
            <a:chOff x="3128834" y="1898338"/>
            <a:chExt cx="12026900" cy="76822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8834" y="1898338"/>
              <a:ext cx="12026818" cy="76818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289" y="8042003"/>
              <a:ext cx="100157" cy="819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57967" y="8574950"/>
              <a:ext cx="396875" cy="529590"/>
            </a:xfrm>
            <a:custGeom>
              <a:avLst/>
              <a:gdLst/>
              <a:ahLst/>
              <a:cxnLst/>
              <a:rect l="l" t="t" r="r" b="b"/>
              <a:pathLst>
                <a:path w="396875" h="529590">
                  <a:moveTo>
                    <a:pt x="289433" y="301787"/>
                  </a:moveTo>
                  <a:lnTo>
                    <a:pt x="285331" y="291486"/>
                  </a:lnTo>
                  <a:lnTo>
                    <a:pt x="270926" y="287384"/>
                  </a:lnTo>
                  <a:lnTo>
                    <a:pt x="289433" y="248373"/>
                  </a:lnTo>
                  <a:lnTo>
                    <a:pt x="281229" y="223765"/>
                  </a:lnTo>
                  <a:lnTo>
                    <a:pt x="242212" y="209362"/>
                  </a:lnTo>
                  <a:lnTo>
                    <a:pt x="246314" y="194959"/>
                  </a:lnTo>
                  <a:lnTo>
                    <a:pt x="266824" y="180557"/>
                  </a:lnTo>
                  <a:lnTo>
                    <a:pt x="274983" y="145838"/>
                  </a:lnTo>
                  <a:lnTo>
                    <a:pt x="275028" y="145647"/>
                  </a:lnTo>
                  <a:lnTo>
                    <a:pt x="270926" y="116937"/>
                  </a:lnTo>
                  <a:lnTo>
                    <a:pt x="256521" y="92329"/>
                  </a:lnTo>
                  <a:lnTo>
                    <a:pt x="260623" y="82028"/>
                  </a:lnTo>
                  <a:lnTo>
                    <a:pt x="246314" y="67720"/>
                  </a:lnTo>
                  <a:lnTo>
                    <a:pt x="217600" y="28709"/>
                  </a:lnTo>
                  <a:lnTo>
                    <a:pt x="203195" y="0"/>
                  </a:lnTo>
                  <a:lnTo>
                    <a:pt x="217600" y="0"/>
                  </a:lnTo>
                  <a:lnTo>
                    <a:pt x="232004" y="24608"/>
                  </a:lnTo>
                  <a:lnTo>
                    <a:pt x="260719" y="34909"/>
                  </a:lnTo>
                  <a:lnTo>
                    <a:pt x="271022" y="67720"/>
                  </a:lnTo>
                  <a:lnTo>
                    <a:pt x="295634" y="112836"/>
                  </a:lnTo>
                  <a:lnTo>
                    <a:pt x="312437" y="112836"/>
                  </a:lnTo>
                  <a:lnTo>
                    <a:pt x="314141" y="127334"/>
                  </a:lnTo>
                  <a:lnTo>
                    <a:pt x="342855" y="141737"/>
                  </a:lnTo>
                  <a:lnTo>
                    <a:pt x="363366" y="145838"/>
                  </a:lnTo>
                  <a:lnTo>
                    <a:pt x="394763" y="145838"/>
                  </a:lnTo>
                  <a:lnTo>
                    <a:pt x="392176" y="170446"/>
                  </a:lnTo>
                  <a:lnTo>
                    <a:pt x="381913" y="194959"/>
                  </a:lnTo>
                  <a:lnTo>
                    <a:pt x="353111" y="194959"/>
                  </a:lnTo>
                  <a:lnTo>
                    <a:pt x="348961" y="203258"/>
                  </a:lnTo>
                  <a:lnTo>
                    <a:pt x="348961" y="223765"/>
                  </a:lnTo>
                  <a:lnTo>
                    <a:pt x="342760" y="234066"/>
                  </a:lnTo>
                  <a:lnTo>
                    <a:pt x="334556" y="258674"/>
                  </a:lnTo>
                  <a:lnTo>
                    <a:pt x="314046" y="287384"/>
                  </a:lnTo>
                  <a:lnTo>
                    <a:pt x="289433" y="301787"/>
                  </a:lnTo>
                  <a:close/>
                </a:path>
                <a:path w="396875" h="529590">
                  <a:moveTo>
                    <a:pt x="312437" y="112836"/>
                  </a:moveTo>
                  <a:lnTo>
                    <a:pt x="295634" y="112836"/>
                  </a:lnTo>
                  <a:lnTo>
                    <a:pt x="295634" y="82028"/>
                  </a:lnTo>
                  <a:lnTo>
                    <a:pt x="295501" y="82028"/>
                  </a:lnTo>
                  <a:lnTo>
                    <a:pt x="309906" y="92329"/>
                  </a:lnTo>
                  <a:lnTo>
                    <a:pt x="312437" y="112836"/>
                  </a:lnTo>
                  <a:close/>
                </a:path>
                <a:path w="396875" h="529590">
                  <a:moveTo>
                    <a:pt x="394763" y="145838"/>
                  </a:moveTo>
                  <a:lnTo>
                    <a:pt x="363366" y="145838"/>
                  </a:lnTo>
                  <a:lnTo>
                    <a:pt x="381873" y="127334"/>
                  </a:lnTo>
                  <a:lnTo>
                    <a:pt x="396278" y="131435"/>
                  </a:lnTo>
                  <a:lnTo>
                    <a:pt x="394783" y="145647"/>
                  </a:lnTo>
                  <a:lnTo>
                    <a:pt x="394763" y="145838"/>
                  </a:lnTo>
                  <a:close/>
                </a:path>
                <a:path w="396875" h="529590">
                  <a:moveTo>
                    <a:pt x="90340" y="529558"/>
                  </a:moveTo>
                  <a:lnTo>
                    <a:pt x="61626" y="529558"/>
                  </a:lnTo>
                  <a:lnTo>
                    <a:pt x="43119" y="515155"/>
                  </a:lnTo>
                  <a:lnTo>
                    <a:pt x="4102" y="511054"/>
                  </a:lnTo>
                  <a:lnTo>
                    <a:pt x="0" y="490547"/>
                  </a:lnTo>
                  <a:lnTo>
                    <a:pt x="18506" y="457736"/>
                  </a:lnTo>
                  <a:lnTo>
                    <a:pt x="57524" y="412620"/>
                  </a:lnTo>
                  <a:lnTo>
                    <a:pt x="82136" y="404417"/>
                  </a:lnTo>
                  <a:lnTo>
                    <a:pt x="106748" y="388012"/>
                  </a:lnTo>
                  <a:lnTo>
                    <a:pt x="153970" y="340798"/>
                  </a:lnTo>
                  <a:lnTo>
                    <a:pt x="168375" y="305888"/>
                  </a:lnTo>
                  <a:lnTo>
                    <a:pt x="182780" y="295587"/>
                  </a:lnTo>
                  <a:lnTo>
                    <a:pt x="188980" y="272982"/>
                  </a:lnTo>
                  <a:lnTo>
                    <a:pt x="207487" y="252475"/>
                  </a:lnTo>
                  <a:lnTo>
                    <a:pt x="217790" y="272982"/>
                  </a:lnTo>
                  <a:lnTo>
                    <a:pt x="217600" y="272982"/>
                  </a:lnTo>
                  <a:lnTo>
                    <a:pt x="221702" y="287384"/>
                  </a:lnTo>
                  <a:lnTo>
                    <a:pt x="256617" y="287384"/>
                  </a:lnTo>
                  <a:lnTo>
                    <a:pt x="256617" y="305888"/>
                  </a:lnTo>
                  <a:lnTo>
                    <a:pt x="246314" y="326395"/>
                  </a:lnTo>
                  <a:lnTo>
                    <a:pt x="221702" y="359206"/>
                  </a:lnTo>
                  <a:lnTo>
                    <a:pt x="207297" y="379713"/>
                  </a:lnTo>
                  <a:lnTo>
                    <a:pt x="217600" y="398218"/>
                  </a:lnTo>
                  <a:lnTo>
                    <a:pt x="192987" y="398218"/>
                  </a:lnTo>
                  <a:lnTo>
                    <a:pt x="164273" y="418725"/>
                  </a:lnTo>
                  <a:lnTo>
                    <a:pt x="153970" y="447434"/>
                  </a:lnTo>
                  <a:lnTo>
                    <a:pt x="135463" y="496651"/>
                  </a:lnTo>
                  <a:lnTo>
                    <a:pt x="110851" y="519257"/>
                  </a:lnTo>
                  <a:lnTo>
                    <a:pt x="90340" y="529558"/>
                  </a:lnTo>
                  <a:close/>
                </a:path>
                <a:path w="396875" h="529590">
                  <a:moveTo>
                    <a:pt x="256617" y="287384"/>
                  </a:moveTo>
                  <a:lnTo>
                    <a:pt x="221702" y="287384"/>
                  </a:lnTo>
                  <a:lnTo>
                    <a:pt x="246314" y="272982"/>
                  </a:lnTo>
                  <a:lnTo>
                    <a:pt x="256617" y="287384"/>
                  </a:lnTo>
                  <a:close/>
                </a:path>
              </a:pathLst>
            </a:custGeom>
            <a:solidFill>
              <a:srgbClr val="584E4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57967" y="8574950"/>
              <a:ext cx="396875" cy="529590"/>
            </a:xfrm>
            <a:custGeom>
              <a:avLst/>
              <a:gdLst/>
              <a:ahLst/>
              <a:cxnLst/>
              <a:rect l="l" t="t" r="r" b="b"/>
              <a:pathLst>
                <a:path w="396875" h="529590">
                  <a:moveTo>
                    <a:pt x="217600" y="272982"/>
                  </a:moveTo>
                  <a:lnTo>
                    <a:pt x="221702" y="287384"/>
                  </a:lnTo>
                  <a:lnTo>
                    <a:pt x="246314" y="272982"/>
                  </a:lnTo>
                  <a:lnTo>
                    <a:pt x="256617" y="287384"/>
                  </a:lnTo>
                  <a:lnTo>
                    <a:pt x="256617" y="305888"/>
                  </a:lnTo>
                  <a:lnTo>
                    <a:pt x="246314" y="326395"/>
                  </a:lnTo>
                  <a:lnTo>
                    <a:pt x="221702" y="359206"/>
                  </a:lnTo>
                  <a:lnTo>
                    <a:pt x="207297" y="379714"/>
                  </a:lnTo>
                  <a:lnTo>
                    <a:pt x="217600" y="398218"/>
                  </a:lnTo>
                  <a:lnTo>
                    <a:pt x="192987" y="398218"/>
                  </a:lnTo>
                  <a:lnTo>
                    <a:pt x="164273" y="418725"/>
                  </a:lnTo>
                  <a:lnTo>
                    <a:pt x="153970" y="447434"/>
                  </a:lnTo>
                  <a:lnTo>
                    <a:pt x="135463" y="496651"/>
                  </a:lnTo>
                  <a:lnTo>
                    <a:pt x="110851" y="519257"/>
                  </a:lnTo>
                  <a:lnTo>
                    <a:pt x="90340" y="529558"/>
                  </a:lnTo>
                  <a:lnTo>
                    <a:pt x="61626" y="529558"/>
                  </a:lnTo>
                  <a:lnTo>
                    <a:pt x="43119" y="515155"/>
                  </a:lnTo>
                  <a:lnTo>
                    <a:pt x="4102" y="511054"/>
                  </a:lnTo>
                  <a:lnTo>
                    <a:pt x="0" y="490547"/>
                  </a:lnTo>
                  <a:lnTo>
                    <a:pt x="18506" y="457736"/>
                  </a:lnTo>
                  <a:lnTo>
                    <a:pt x="57524" y="412620"/>
                  </a:lnTo>
                  <a:lnTo>
                    <a:pt x="82136" y="404417"/>
                  </a:lnTo>
                  <a:lnTo>
                    <a:pt x="106748" y="388012"/>
                  </a:lnTo>
                  <a:lnTo>
                    <a:pt x="135463" y="359302"/>
                  </a:lnTo>
                  <a:lnTo>
                    <a:pt x="153970" y="340798"/>
                  </a:lnTo>
                  <a:lnTo>
                    <a:pt x="168375" y="305888"/>
                  </a:lnTo>
                  <a:lnTo>
                    <a:pt x="182780" y="295587"/>
                  </a:lnTo>
                  <a:lnTo>
                    <a:pt x="188980" y="272982"/>
                  </a:lnTo>
                  <a:lnTo>
                    <a:pt x="207487" y="252475"/>
                  </a:lnTo>
                  <a:lnTo>
                    <a:pt x="217790" y="272982"/>
                  </a:lnTo>
                  <a:lnTo>
                    <a:pt x="217600" y="272982"/>
                  </a:lnTo>
                  <a:close/>
                </a:path>
                <a:path w="396875" h="529590">
                  <a:moveTo>
                    <a:pt x="271022" y="67720"/>
                  </a:moveTo>
                  <a:lnTo>
                    <a:pt x="295634" y="112836"/>
                  </a:lnTo>
                  <a:lnTo>
                    <a:pt x="295634" y="82123"/>
                  </a:lnTo>
                  <a:lnTo>
                    <a:pt x="310039" y="92424"/>
                  </a:lnTo>
                  <a:lnTo>
                    <a:pt x="314141" y="127334"/>
                  </a:lnTo>
                  <a:lnTo>
                    <a:pt x="342855" y="141737"/>
                  </a:lnTo>
                  <a:lnTo>
                    <a:pt x="363366" y="145838"/>
                  </a:lnTo>
                  <a:lnTo>
                    <a:pt x="381873" y="127334"/>
                  </a:lnTo>
                  <a:lnTo>
                    <a:pt x="396278" y="131435"/>
                  </a:lnTo>
                  <a:lnTo>
                    <a:pt x="392176" y="170446"/>
                  </a:lnTo>
                  <a:lnTo>
                    <a:pt x="381873" y="195055"/>
                  </a:lnTo>
                  <a:lnTo>
                    <a:pt x="353063" y="195055"/>
                  </a:lnTo>
                  <a:lnTo>
                    <a:pt x="348961" y="203258"/>
                  </a:lnTo>
                  <a:lnTo>
                    <a:pt x="348961" y="223765"/>
                  </a:lnTo>
                  <a:lnTo>
                    <a:pt x="342760" y="234066"/>
                  </a:lnTo>
                  <a:lnTo>
                    <a:pt x="334556" y="258674"/>
                  </a:lnTo>
                  <a:lnTo>
                    <a:pt x="314046" y="287384"/>
                  </a:lnTo>
                  <a:lnTo>
                    <a:pt x="289433" y="301787"/>
                  </a:lnTo>
                  <a:lnTo>
                    <a:pt x="285331" y="291486"/>
                  </a:lnTo>
                  <a:lnTo>
                    <a:pt x="270926" y="287384"/>
                  </a:lnTo>
                  <a:lnTo>
                    <a:pt x="289433" y="248373"/>
                  </a:lnTo>
                  <a:lnTo>
                    <a:pt x="281229" y="223765"/>
                  </a:lnTo>
                  <a:lnTo>
                    <a:pt x="242212" y="209362"/>
                  </a:lnTo>
                  <a:lnTo>
                    <a:pt x="246314" y="194959"/>
                  </a:lnTo>
                  <a:lnTo>
                    <a:pt x="266824" y="180557"/>
                  </a:lnTo>
                  <a:lnTo>
                    <a:pt x="275028" y="145647"/>
                  </a:lnTo>
                  <a:lnTo>
                    <a:pt x="270926" y="116937"/>
                  </a:lnTo>
                  <a:lnTo>
                    <a:pt x="256521" y="92329"/>
                  </a:lnTo>
                  <a:lnTo>
                    <a:pt x="260623" y="82028"/>
                  </a:lnTo>
                  <a:lnTo>
                    <a:pt x="246314" y="67720"/>
                  </a:lnTo>
                  <a:lnTo>
                    <a:pt x="217600" y="28709"/>
                  </a:lnTo>
                  <a:lnTo>
                    <a:pt x="203195" y="0"/>
                  </a:lnTo>
                  <a:lnTo>
                    <a:pt x="217600" y="0"/>
                  </a:lnTo>
                  <a:lnTo>
                    <a:pt x="232004" y="24608"/>
                  </a:lnTo>
                  <a:lnTo>
                    <a:pt x="260719" y="34909"/>
                  </a:lnTo>
                  <a:lnTo>
                    <a:pt x="271022" y="67720"/>
                  </a:lnTo>
                  <a:close/>
                </a:path>
              </a:pathLst>
            </a:custGeom>
            <a:ln w="95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5951" y="7135530"/>
              <a:ext cx="190499" cy="2095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2049" y="5842464"/>
              <a:ext cx="304554" cy="2857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26239" y="5388853"/>
              <a:ext cx="107527" cy="8808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6804251" y="9562329"/>
            <a:ext cx="65405" cy="342900"/>
            <a:chOff x="16804251" y="9562329"/>
            <a:chExt cx="65405" cy="342900"/>
          </a:xfrm>
        </p:grpSpPr>
        <p:sp>
          <p:nvSpPr>
            <p:cNvPr id="13" name="object 13"/>
            <p:cNvSpPr/>
            <p:nvPr/>
          </p:nvSpPr>
          <p:spPr>
            <a:xfrm>
              <a:off x="16804251" y="9562329"/>
              <a:ext cx="65405" cy="342265"/>
            </a:xfrm>
            <a:custGeom>
              <a:avLst/>
              <a:gdLst/>
              <a:ahLst/>
              <a:cxnLst/>
              <a:rect l="l" t="t" r="r" b="b"/>
              <a:pathLst>
                <a:path w="65405" h="342265">
                  <a:moveTo>
                    <a:pt x="64865" y="342085"/>
                  </a:moveTo>
                  <a:lnTo>
                    <a:pt x="0" y="342085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04251" y="9904415"/>
              <a:ext cx="65405" cy="1270"/>
            </a:xfrm>
            <a:custGeom>
              <a:avLst/>
              <a:gdLst/>
              <a:ahLst/>
              <a:cxnLst/>
              <a:rect l="l" t="t" r="r" b="b"/>
              <a:pathLst>
                <a:path w="65405" h="1270">
                  <a:moveTo>
                    <a:pt x="64865" y="703"/>
                  </a:moveTo>
                  <a:lnTo>
                    <a:pt x="0" y="703"/>
                  </a:lnTo>
                  <a:lnTo>
                    <a:pt x="0" y="0"/>
                  </a:lnTo>
                  <a:lnTo>
                    <a:pt x="64865" y="0"/>
                  </a:lnTo>
                  <a:lnTo>
                    <a:pt x="64865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093" y="9561739"/>
            <a:ext cx="212103" cy="34337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195751" y="9562329"/>
            <a:ext cx="353695" cy="342900"/>
            <a:chOff x="17195751" y="9562329"/>
            <a:chExt cx="353695" cy="342900"/>
          </a:xfrm>
        </p:grpSpPr>
        <p:sp>
          <p:nvSpPr>
            <p:cNvPr id="17" name="object 17"/>
            <p:cNvSpPr/>
            <p:nvPr/>
          </p:nvSpPr>
          <p:spPr>
            <a:xfrm>
              <a:off x="17195751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389" y="703"/>
                  </a:moveTo>
                  <a:lnTo>
                    <a:pt x="0" y="703"/>
                  </a:lnTo>
                  <a:lnTo>
                    <a:pt x="39" y="0"/>
                  </a:lnTo>
                  <a:lnTo>
                    <a:pt x="66428" y="0"/>
                  </a:lnTo>
                  <a:lnTo>
                    <a:pt x="66389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95791" y="9562329"/>
              <a:ext cx="353695" cy="342265"/>
            </a:xfrm>
            <a:custGeom>
              <a:avLst/>
              <a:gdLst/>
              <a:ahLst/>
              <a:cxnLst/>
              <a:rect l="l" t="t" r="r" b="b"/>
              <a:pathLst>
                <a:path w="353694" h="342265">
                  <a:moveTo>
                    <a:pt x="353088" y="342085"/>
                  </a:moveTo>
                  <a:lnTo>
                    <a:pt x="286698" y="342085"/>
                  </a:lnTo>
                  <a:lnTo>
                    <a:pt x="281071" y="120942"/>
                  </a:lnTo>
                  <a:lnTo>
                    <a:pt x="217729" y="298529"/>
                  </a:lnTo>
                  <a:lnTo>
                    <a:pt x="135358" y="298529"/>
                  </a:lnTo>
                  <a:lnTo>
                    <a:pt x="72016" y="120942"/>
                  </a:lnTo>
                  <a:lnTo>
                    <a:pt x="66389" y="342085"/>
                  </a:lnTo>
                  <a:lnTo>
                    <a:pt x="0" y="342085"/>
                  </a:lnTo>
                  <a:lnTo>
                    <a:pt x="15395" y="0"/>
                  </a:lnTo>
                  <a:lnTo>
                    <a:pt x="87998" y="0"/>
                  </a:lnTo>
                  <a:lnTo>
                    <a:pt x="176544" y="243448"/>
                  </a:lnTo>
                  <a:lnTo>
                    <a:pt x="265089" y="0"/>
                  </a:lnTo>
                  <a:lnTo>
                    <a:pt x="337692" y="0"/>
                  </a:lnTo>
                  <a:lnTo>
                    <a:pt x="353088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82489" y="9904415"/>
              <a:ext cx="66675" cy="1270"/>
            </a:xfrm>
            <a:custGeom>
              <a:avLst/>
              <a:gdLst/>
              <a:ahLst/>
              <a:cxnLst/>
              <a:rect l="l" t="t" r="r" b="b"/>
              <a:pathLst>
                <a:path w="66675" h="1270">
                  <a:moveTo>
                    <a:pt x="66428" y="703"/>
                  </a:moveTo>
                  <a:lnTo>
                    <a:pt x="38" y="703"/>
                  </a:lnTo>
                  <a:lnTo>
                    <a:pt x="0" y="0"/>
                  </a:lnTo>
                  <a:lnTo>
                    <a:pt x="66389" y="0"/>
                  </a:lnTo>
                  <a:lnTo>
                    <a:pt x="66428" y="703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7594324" y="9559869"/>
            <a:ext cx="342900" cy="345440"/>
            <a:chOff x="17594324" y="9559869"/>
            <a:chExt cx="342900" cy="345440"/>
          </a:xfrm>
        </p:grpSpPr>
        <p:sp>
          <p:nvSpPr>
            <p:cNvPr id="21" name="object 21"/>
            <p:cNvSpPr/>
            <p:nvPr/>
          </p:nvSpPr>
          <p:spPr>
            <a:xfrm>
              <a:off x="17594314" y="9904425"/>
              <a:ext cx="307340" cy="1270"/>
            </a:xfrm>
            <a:custGeom>
              <a:avLst/>
              <a:gdLst/>
              <a:ahLst/>
              <a:cxnLst/>
              <a:rect l="l" t="t" r="r" b="b"/>
              <a:pathLst>
                <a:path w="307340" h="1270">
                  <a:moveTo>
                    <a:pt x="68148" y="0"/>
                  </a:moveTo>
                  <a:lnTo>
                    <a:pt x="203" y="0"/>
                  </a:lnTo>
                  <a:lnTo>
                    <a:pt x="0" y="698"/>
                  </a:lnTo>
                  <a:lnTo>
                    <a:pt x="67957" y="698"/>
                  </a:lnTo>
                  <a:lnTo>
                    <a:pt x="68148" y="0"/>
                  </a:lnTo>
                  <a:close/>
                </a:path>
                <a:path w="307340" h="1270">
                  <a:moveTo>
                    <a:pt x="306832" y="698"/>
                  </a:moveTo>
                  <a:lnTo>
                    <a:pt x="306628" y="0"/>
                  </a:lnTo>
                  <a:lnTo>
                    <a:pt x="238645" y="0"/>
                  </a:lnTo>
                  <a:lnTo>
                    <a:pt x="238874" y="698"/>
                  </a:lnTo>
                  <a:lnTo>
                    <a:pt x="306832" y="698"/>
                  </a:lnTo>
                  <a:close/>
                </a:path>
              </a:pathLst>
            </a:custGeom>
            <a:solidFill>
              <a:srgbClr val="E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594558" y="9562330"/>
              <a:ext cx="306705" cy="342265"/>
            </a:xfrm>
            <a:custGeom>
              <a:avLst/>
              <a:gdLst/>
              <a:ahLst/>
              <a:cxnLst/>
              <a:rect l="l" t="t" r="r" b="b"/>
              <a:pathLst>
                <a:path w="306705" h="342265">
                  <a:moveTo>
                    <a:pt x="67952" y="342085"/>
                  </a:moveTo>
                  <a:lnTo>
                    <a:pt x="0" y="342085"/>
                  </a:lnTo>
                  <a:lnTo>
                    <a:pt x="107888" y="0"/>
                  </a:lnTo>
                  <a:lnTo>
                    <a:pt x="198504" y="0"/>
                  </a:lnTo>
                  <a:lnTo>
                    <a:pt x="215392" y="53557"/>
                  </a:lnTo>
                  <a:lnTo>
                    <a:pt x="153176" y="53557"/>
                  </a:lnTo>
                  <a:lnTo>
                    <a:pt x="103333" y="221767"/>
                  </a:lnTo>
                  <a:lnTo>
                    <a:pt x="103287" y="221924"/>
                  </a:lnTo>
                  <a:lnTo>
                    <a:pt x="103987" y="221924"/>
                  </a:lnTo>
                  <a:lnTo>
                    <a:pt x="101128" y="223408"/>
                  </a:lnTo>
                  <a:lnTo>
                    <a:pt x="100091" y="223916"/>
                  </a:lnTo>
                  <a:lnTo>
                    <a:pt x="95375" y="226377"/>
                  </a:lnTo>
                  <a:lnTo>
                    <a:pt x="93469" y="227334"/>
                  </a:lnTo>
                  <a:lnTo>
                    <a:pt x="91280" y="228565"/>
                  </a:lnTo>
                  <a:lnTo>
                    <a:pt x="85771" y="231885"/>
                  </a:lnTo>
                  <a:lnTo>
                    <a:pt x="82215" y="234112"/>
                  </a:lnTo>
                  <a:lnTo>
                    <a:pt x="78776" y="236182"/>
                  </a:lnTo>
                  <a:lnTo>
                    <a:pt x="73970" y="239229"/>
                  </a:lnTo>
                  <a:lnTo>
                    <a:pt x="72485" y="240362"/>
                  </a:lnTo>
                  <a:lnTo>
                    <a:pt x="71000" y="241378"/>
                  </a:lnTo>
                  <a:lnTo>
                    <a:pt x="69715" y="242315"/>
                  </a:lnTo>
                  <a:lnTo>
                    <a:pt x="68109" y="243409"/>
                  </a:lnTo>
                  <a:lnTo>
                    <a:pt x="64006" y="246417"/>
                  </a:lnTo>
                  <a:lnTo>
                    <a:pt x="61427" y="248253"/>
                  </a:lnTo>
                  <a:lnTo>
                    <a:pt x="56737" y="251769"/>
                  </a:lnTo>
                  <a:lnTo>
                    <a:pt x="54706" y="253527"/>
                  </a:lnTo>
                  <a:lnTo>
                    <a:pt x="52830" y="255089"/>
                  </a:lnTo>
                  <a:lnTo>
                    <a:pt x="45406" y="261379"/>
                  </a:lnTo>
                  <a:lnTo>
                    <a:pt x="41381" y="265168"/>
                  </a:lnTo>
                  <a:lnTo>
                    <a:pt x="282126" y="265168"/>
                  </a:lnTo>
                  <a:lnTo>
                    <a:pt x="284209" y="271770"/>
                  </a:lnTo>
                  <a:lnTo>
                    <a:pt x="89366" y="271770"/>
                  </a:lnTo>
                  <a:lnTo>
                    <a:pt x="67952" y="342085"/>
                  </a:lnTo>
                  <a:close/>
                </a:path>
                <a:path w="306705" h="342265">
                  <a:moveTo>
                    <a:pt x="195300" y="196297"/>
                  </a:moveTo>
                  <a:lnTo>
                    <a:pt x="194418" y="196297"/>
                  </a:lnTo>
                  <a:lnTo>
                    <a:pt x="153176" y="53557"/>
                  </a:lnTo>
                  <a:lnTo>
                    <a:pt x="215392" y="53557"/>
                  </a:lnTo>
                  <a:lnTo>
                    <a:pt x="260169" y="195555"/>
                  </a:lnTo>
                  <a:lnTo>
                    <a:pt x="206189" y="195555"/>
                  </a:lnTo>
                  <a:lnTo>
                    <a:pt x="195300" y="196297"/>
                  </a:lnTo>
                  <a:close/>
                </a:path>
                <a:path w="306705" h="342265">
                  <a:moveTo>
                    <a:pt x="262041" y="201493"/>
                  </a:moveTo>
                  <a:lnTo>
                    <a:pt x="254305" y="199618"/>
                  </a:lnTo>
                  <a:lnTo>
                    <a:pt x="246294" y="198055"/>
                  </a:lnTo>
                  <a:lnTo>
                    <a:pt x="238127" y="197196"/>
                  </a:lnTo>
                  <a:lnTo>
                    <a:pt x="231964" y="196297"/>
                  </a:lnTo>
                  <a:lnTo>
                    <a:pt x="230870" y="196297"/>
                  </a:lnTo>
                  <a:lnTo>
                    <a:pt x="216812" y="195555"/>
                  </a:lnTo>
                  <a:lnTo>
                    <a:pt x="260169" y="195555"/>
                  </a:lnTo>
                  <a:lnTo>
                    <a:pt x="262041" y="201493"/>
                  </a:lnTo>
                  <a:close/>
                </a:path>
                <a:path w="306705" h="342265">
                  <a:moveTo>
                    <a:pt x="220309" y="221924"/>
                  </a:moveTo>
                  <a:lnTo>
                    <a:pt x="215151" y="221924"/>
                  </a:lnTo>
                  <a:lnTo>
                    <a:pt x="217769" y="221767"/>
                  </a:lnTo>
                  <a:lnTo>
                    <a:pt x="220309" y="221924"/>
                  </a:lnTo>
                  <a:close/>
                </a:path>
                <a:path w="306705" h="342265">
                  <a:moveTo>
                    <a:pt x="240392" y="223096"/>
                  </a:moveTo>
                  <a:lnTo>
                    <a:pt x="187466" y="223096"/>
                  </a:lnTo>
                  <a:lnTo>
                    <a:pt x="206808" y="221924"/>
                  </a:lnTo>
                  <a:lnTo>
                    <a:pt x="227500" y="221924"/>
                  </a:lnTo>
                  <a:lnTo>
                    <a:pt x="240392" y="223096"/>
                  </a:lnTo>
                  <a:close/>
                </a:path>
                <a:path w="306705" h="342265">
                  <a:moveTo>
                    <a:pt x="249035" y="223916"/>
                  </a:moveTo>
                  <a:lnTo>
                    <a:pt x="181741" y="223916"/>
                  </a:lnTo>
                  <a:lnTo>
                    <a:pt x="189439" y="223096"/>
                  </a:lnTo>
                  <a:lnTo>
                    <a:pt x="241515" y="223096"/>
                  </a:lnTo>
                  <a:lnTo>
                    <a:pt x="243194" y="223229"/>
                  </a:lnTo>
                  <a:lnTo>
                    <a:pt x="249035" y="223916"/>
                  </a:lnTo>
                  <a:close/>
                </a:path>
                <a:path w="306705" h="342265">
                  <a:moveTo>
                    <a:pt x="282126" y="265168"/>
                  </a:moveTo>
                  <a:lnTo>
                    <a:pt x="41381" y="265168"/>
                  </a:lnTo>
                  <a:lnTo>
                    <a:pt x="46695" y="263332"/>
                  </a:lnTo>
                  <a:lnTo>
                    <a:pt x="55565" y="259660"/>
                  </a:lnTo>
                  <a:lnTo>
                    <a:pt x="56659" y="259191"/>
                  </a:lnTo>
                  <a:lnTo>
                    <a:pt x="57832" y="258722"/>
                  </a:lnTo>
                  <a:lnTo>
                    <a:pt x="60254" y="257706"/>
                  </a:lnTo>
                  <a:lnTo>
                    <a:pt x="61505" y="257121"/>
                  </a:lnTo>
                  <a:lnTo>
                    <a:pt x="65608" y="255675"/>
                  </a:lnTo>
                  <a:lnTo>
                    <a:pt x="68499" y="254542"/>
                  </a:lnTo>
                  <a:lnTo>
                    <a:pt x="74673" y="252198"/>
                  </a:lnTo>
                  <a:lnTo>
                    <a:pt x="77878" y="250831"/>
                  </a:lnTo>
                  <a:lnTo>
                    <a:pt x="81355" y="249542"/>
                  </a:lnTo>
                  <a:lnTo>
                    <a:pt x="85086" y="248253"/>
                  </a:lnTo>
                  <a:lnTo>
                    <a:pt x="88506" y="247003"/>
                  </a:lnTo>
                  <a:lnTo>
                    <a:pt x="94211" y="245011"/>
                  </a:lnTo>
                  <a:lnTo>
                    <a:pt x="96126" y="244268"/>
                  </a:lnTo>
                  <a:lnTo>
                    <a:pt x="98080" y="243565"/>
                  </a:lnTo>
                  <a:lnTo>
                    <a:pt x="100073" y="242901"/>
                  </a:lnTo>
                  <a:lnTo>
                    <a:pt x="102105" y="242315"/>
                  </a:lnTo>
                  <a:lnTo>
                    <a:pt x="104176" y="241651"/>
                  </a:lnTo>
                  <a:lnTo>
                    <a:pt x="108425" y="240362"/>
                  </a:lnTo>
                  <a:lnTo>
                    <a:pt x="112499" y="238878"/>
                  </a:lnTo>
                  <a:lnTo>
                    <a:pt x="116875" y="237588"/>
                  </a:lnTo>
                  <a:lnTo>
                    <a:pt x="121291" y="236416"/>
                  </a:lnTo>
                  <a:lnTo>
                    <a:pt x="125784" y="235088"/>
                  </a:lnTo>
                  <a:lnTo>
                    <a:pt x="134928" y="232549"/>
                  </a:lnTo>
                  <a:lnTo>
                    <a:pt x="139695" y="231573"/>
                  </a:lnTo>
                  <a:lnTo>
                    <a:pt x="144463" y="230362"/>
                  </a:lnTo>
                  <a:lnTo>
                    <a:pt x="151712" y="228782"/>
                  </a:lnTo>
                  <a:lnTo>
                    <a:pt x="159087" y="227334"/>
                  </a:lnTo>
                  <a:lnTo>
                    <a:pt x="166564" y="226033"/>
                  </a:lnTo>
                  <a:lnTo>
                    <a:pt x="180480" y="223916"/>
                  </a:lnTo>
                  <a:lnTo>
                    <a:pt x="249353" y="223916"/>
                  </a:lnTo>
                  <a:lnTo>
                    <a:pt x="258007" y="225181"/>
                  </a:lnTo>
                  <a:lnTo>
                    <a:pt x="265245" y="226377"/>
                  </a:lnTo>
                  <a:lnTo>
                    <a:pt x="268567" y="227080"/>
                  </a:lnTo>
                  <a:lnTo>
                    <a:pt x="269901" y="227334"/>
                  </a:lnTo>
                  <a:lnTo>
                    <a:pt x="270190" y="227334"/>
                  </a:lnTo>
                  <a:lnTo>
                    <a:pt x="282126" y="265168"/>
                  </a:lnTo>
                  <a:close/>
                </a:path>
                <a:path w="306705" h="342265">
                  <a:moveTo>
                    <a:pt x="306393" y="342085"/>
                  </a:moveTo>
                  <a:lnTo>
                    <a:pt x="238440" y="342085"/>
                  </a:lnTo>
                  <a:lnTo>
                    <a:pt x="216518" y="271770"/>
                  </a:lnTo>
                  <a:lnTo>
                    <a:pt x="284209" y="271770"/>
                  </a:lnTo>
                  <a:lnTo>
                    <a:pt x="306393" y="342085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62501" y="9559869"/>
              <a:ext cx="74243" cy="7828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6142895" y="9435331"/>
            <a:ext cx="551180" cy="572770"/>
            <a:chOff x="16142895" y="9435331"/>
            <a:chExt cx="551180" cy="572770"/>
          </a:xfrm>
        </p:grpSpPr>
        <p:sp>
          <p:nvSpPr>
            <p:cNvPr id="25" name="object 25"/>
            <p:cNvSpPr/>
            <p:nvPr/>
          </p:nvSpPr>
          <p:spPr>
            <a:xfrm>
              <a:off x="16574135" y="9964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976"/>
                  </a:moveTo>
                  <a:lnTo>
                    <a:pt x="39" y="781"/>
                  </a:lnTo>
                  <a:lnTo>
                    <a:pt x="547" y="0"/>
                  </a:lnTo>
                  <a:lnTo>
                    <a:pt x="547" y="546"/>
                  </a:lnTo>
                  <a:lnTo>
                    <a:pt x="0" y="976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191678" y="9736986"/>
              <a:ext cx="53340" cy="198755"/>
            </a:xfrm>
            <a:custGeom>
              <a:avLst/>
              <a:gdLst/>
              <a:ahLst/>
              <a:cxnLst/>
              <a:rect l="l" t="t" r="r" b="b"/>
              <a:pathLst>
                <a:path w="53340" h="198754">
                  <a:moveTo>
                    <a:pt x="46092" y="198329"/>
                  </a:moveTo>
                  <a:lnTo>
                    <a:pt x="12215" y="162056"/>
                  </a:lnTo>
                  <a:lnTo>
                    <a:pt x="437" y="117470"/>
                  </a:lnTo>
                  <a:lnTo>
                    <a:pt x="0" y="95168"/>
                  </a:lnTo>
                  <a:lnTo>
                    <a:pt x="109" y="83094"/>
                  </a:lnTo>
                  <a:lnTo>
                    <a:pt x="2066" y="44991"/>
                  </a:lnTo>
                  <a:lnTo>
                    <a:pt x="7094" y="4609"/>
                  </a:lnTo>
                  <a:lnTo>
                    <a:pt x="7915" y="0"/>
                  </a:lnTo>
                  <a:lnTo>
                    <a:pt x="9869" y="2656"/>
                  </a:lnTo>
                  <a:lnTo>
                    <a:pt x="13932" y="7969"/>
                  </a:lnTo>
                  <a:lnTo>
                    <a:pt x="42384" y="40866"/>
                  </a:lnTo>
                  <a:lnTo>
                    <a:pt x="53047" y="51642"/>
                  </a:lnTo>
                  <a:lnTo>
                    <a:pt x="51797" y="59807"/>
                  </a:lnTo>
                  <a:lnTo>
                    <a:pt x="47176" y="104628"/>
                  </a:lnTo>
                  <a:lnTo>
                    <a:pt x="45662" y="133365"/>
                  </a:lnTo>
                  <a:lnTo>
                    <a:pt x="45364" y="146215"/>
                  </a:lnTo>
                  <a:lnTo>
                    <a:pt x="45232" y="159069"/>
                  </a:lnTo>
                  <a:lnTo>
                    <a:pt x="45305" y="171924"/>
                  </a:lnTo>
                  <a:lnTo>
                    <a:pt x="45701" y="189266"/>
                  </a:lnTo>
                  <a:lnTo>
                    <a:pt x="46092" y="198329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42895" y="9517015"/>
              <a:ext cx="107223" cy="27122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83085" y="9822107"/>
              <a:ext cx="107198" cy="18325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415683" y="9894102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5">
                  <a:moveTo>
                    <a:pt x="9612" y="113481"/>
                  </a:moveTo>
                  <a:lnTo>
                    <a:pt x="6369" y="113481"/>
                  </a:lnTo>
                  <a:lnTo>
                    <a:pt x="0" y="113286"/>
                  </a:lnTo>
                  <a:lnTo>
                    <a:pt x="0" y="0"/>
                  </a:lnTo>
                  <a:lnTo>
                    <a:pt x="2227" y="820"/>
                  </a:lnTo>
                  <a:lnTo>
                    <a:pt x="20012" y="6814"/>
                  </a:lnTo>
                  <a:lnTo>
                    <a:pt x="62911" y="18829"/>
                  </a:lnTo>
                  <a:lnTo>
                    <a:pt x="109802" y="28165"/>
                  </a:lnTo>
                  <a:lnTo>
                    <a:pt x="146494" y="33126"/>
                  </a:lnTo>
                  <a:lnTo>
                    <a:pt x="159116" y="34454"/>
                  </a:lnTo>
                  <a:lnTo>
                    <a:pt x="159038" y="70159"/>
                  </a:lnTo>
                  <a:lnTo>
                    <a:pt x="125129" y="88497"/>
                  </a:lnTo>
                  <a:lnTo>
                    <a:pt x="88662" y="102104"/>
                  </a:lnTo>
                  <a:lnTo>
                    <a:pt x="50027" y="110568"/>
                  </a:lnTo>
                  <a:lnTo>
                    <a:pt x="9612" y="113481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66726" y="9435331"/>
              <a:ext cx="308610" cy="100965"/>
            </a:xfrm>
            <a:custGeom>
              <a:avLst/>
              <a:gdLst/>
              <a:ahLst/>
              <a:cxnLst/>
              <a:rect l="l" t="t" r="r" b="b"/>
              <a:pathLst>
                <a:path w="308609" h="100965">
                  <a:moveTo>
                    <a:pt x="10628" y="100551"/>
                  </a:moveTo>
                  <a:lnTo>
                    <a:pt x="8674" y="94848"/>
                  </a:lnTo>
                  <a:lnTo>
                    <a:pt x="8166" y="93207"/>
                  </a:lnTo>
                  <a:lnTo>
                    <a:pt x="7776" y="91840"/>
                  </a:lnTo>
                  <a:lnTo>
                    <a:pt x="7189" y="89925"/>
                  </a:lnTo>
                  <a:lnTo>
                    <a:pt x="5314" y="83441"/>
                  </a:lnTo>
                  <a:lnTo>
                    <a:pt x="3790" y="77269"/>
                  </a:lnTo>
                  <a:lnTo>
                    <a:pt x="2774" y="71526"/>
                  </a:lnTo>
                  <a:lnTo>
                    <a:pt x="2222" y="68841"/>
                  </a:lnTo>
                  <a:lnTo>
                    <a:pt x="1836" y="65901"/>
                  </a:lnTo>
                  <a:lnTo>
                    <a:pt x="1474" y="63732"/>
                  </a:lnTo>
                  <a:lnTo>
                    <a:pt x="1367" y="63284"/>
                  </a:lnTo>
                  <a:lnTo>
                    <a:pt x="1055" y="60666"/>
                  </a:lnTo>
                  <a:lnTo>
                    <a:pt x="664" y="58205"/>
                  </a:lnTo>
                  <a:lnTo>
                    <a:pt x="507" y="55900"/>
                  </a:lnTo>
                  <a:lnTo>
                    <a:pt x="287" y="53982"/>
                  </a:lnTo>
                  <a:lnTo>
                    <a:pt x="234" y="53518"/>
                  </a:lnTo>
                  <a:lnTo>
                    <a:pt x="78" y="51291"/>
                  </a:lnTo>
                  <a:lnTo>
                    <a:pt x="0" y="49260"/>
                  </a:lnTo>
                  <a:lnTo>
                    <a:pt x="35555" y="28444"/>
                  </a:lnTo>
                  <a:lnTo>
                    <a:pt x="74141" y="12969"/>
                  </a:lnTo>
                  <a:lnTo>
                    <a:pt x="115269" y="3324"/>
                  </a:lnTo>
                  <a:lnTo>
                    <a:pt x="158452" y="0"/>
                  </a:lnTo>
                  <a:lnTo>
                    <a:pt x="198925" y="2920"/>
                  </a:lnTo>
                  <a:lnTo>
                    <a:pt x="237614" y="11406"/>
                  </a:lnTo>
                  <a:lnTo>
                    <a:pt x="274127" y="25049"/>
                  </a:lnTo>
                  <a:lnTo>
                    <a:pt x="276417" y="26290"/>
                  </a:lnTo>
                  <a:lnTo>
                    <a:pt x="229569" y="26290"/>
                  </a:lnTo>
                  <a:lnTo>
                    <a:pt x="211438" y="27071"/>
                  </a:lnTo>
                  <a:lnTo>
                    <a:pt x="173379" y="31290"/>
                  </a:lnTo>
                  <a:lnTo>
                    <a:pt x="170252" y="31837"/>
                  </a:lnTo>
                  <a:lnTo>
                    <a:pt x="169158" y="31993"/>
                  </a:lnTo>
                  <a:lnTo>
                    <a:pt x="168025" y="32188"/>
                  </a:lnTo>
                  <a:lnTo>
                    <a:pt x="166931" y="32345"/>
                  </a:lnTo>
                  <a:lnTo>
                    <a:pt x="158217" y="33829"/>
                  </a:lnTo>
                  <a:lnTo>
                    <a:pt x="142548" y="37111"/>
                  </a:lnTo>
                  <a:lnTo>
                    <a:pt x="135827" y="38790"/>
                  </a:lnTo>
                  <a:lnTo>
                    <a:pt x="134537" y="39142"/>
                  </a:lnTo>
                  <a:lnTo>
                    <a:pt x="133248" y="39454"/>
                  </a:lnTo>
                  <a:lnTo>
                    <a:pt x="89331" y="53982"/>
                  </a:lnTo>
                  <a:lnTo>
                    <a:pt x="51653" y="72288"/>
                  </a:lnTo>
                  <a:lnTo>
                    <a:pt x="16021" y="96137"/>
                  </a:lnTo>
                  <a:lnTo>
                    <a:pt x="10628" y="100551"/>
                  </a:lnTo>
                  <a:close/>
                </a:path>
                <a:path w="308609" h="100965">
                  <a:moveTo>
                    <a:pt x="308073" y="80355"/>
                  </a:moveTo>
                  <a:lnTo>
                    <a:pt x="271068" y="50510"/>
                  </a:lnTo>
                  <a:lnTo>
                    <a:pt x="231093" y="26290"/>
                  </a:lnTo>
                  <a:lnTo>
                    <a:pt x="276417" y="26290"/>
                  </a:lnTo>
                  <a:lnTo>
                    <a:pt x="308073" y="43439"/>
                  </a:lnTo>
                  <a:lnTo>
                    <a:pt x="308073" y="80355"/>
                  </a:lnTo>
                  <a:close/>
                </a:path>
              </a:pathLst>
            </a:custGeom>
            <a:solidFill>
              <a:srgbClr val="0D3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12528" y="9465567"/>
              <a:ext cx="362349" cy="39736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415643" y="9569791"/>
              <a:ext cx="159385" cy="354965"/>
            </a:xfrm>
            <a:custGeom>
              <a:avLst/>
              <a:gdLst/>
              <a:ahLst/>
              <a:cxnLst/>
              <a:rect l="l" t="t" r="r" b="b"/>
              <a:pathLst>
                <a:path w="159384" h="354965">
                  <a:moveTo>
                    <a:pt x="159116" y="354938"/>
                  </a:moveTo>
                  <a:lnTo>
                    <a:pt x="113085" y="345367"/>
                  </a:lnTo>
                  <a:lnTo>
                    <a:pt x="69984" y="333257"/>
                  </a:lnTo>
                  <a:lnTo>
                    <a:pt x="65998" y="332085"/>
                  </a:lnTo>
                  <a:lnTo>
                    <a:pt x="25125" y="317017"/>
                  </a:lnTo>
                  <a:lnTo>
                    <a:pt x="0" y="305951"/>
                  </a:lnTo>
                  <a:lnTo>
                    <a:pt x="0" y="0"/>
                  </a:lnTo>
                  <a:lnTo>
                    <a:pt x="159194" y="33048"/>
                  </a:lnTo>
                  <a:lnTo>
                    <a:pt x="159194" y="321967"/>
                  </a:lnTo>
                  <a:lnTo>
                    <a:pt x="159116" y="354938"/>
                  </a:lnTo>
                  <a:close/>
                </a:path>
              </a:pathLst>
            </a:custGeom>
            <a:solidFill>
              <a:srgbClr val="F0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86303" y="9467481"/>
              <a:ext cx="192916" cy="13106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601098" y="9502063"/>
              <a:ext cx="92710" cy="427355"/>
            </a:xfrm>
            <a:custGeom>
              <a:avLst/>
              <a:gdLst/>
              <a:ahLst/>
              <a:cxnLst/>
              <a:rect l="l" t="t" r="r" b="b"/>
              <a:pathLst>
                <a:path w="92709" h="427354">
                  <a:moveTo>
                    <a:pt x="52578" y="258762"/>
                  </a:moveTo>
                  <a:lnTo>
                    <a:pt x="49999" y="214325"/>
                  </a:lnTo>
                  <a:lnTo>
                    <a:pt x="42748" y="170472"/>
                  </a:lnTo>
                  <a:lnTo>
                    <a:pt x="30657" y="128536"/>
                  </a:lnTo>
                  <a:lnTo>
                    <a:pt x="14160" y="90512"/>
                  </a:lnTo>
                  <a:lnTo>
                    <a:pt x="736" y="66916"/>
                  </a:lnTo>
                  <a:lnTo>
                    <a:pt x="381" y="66332"/>
                  </a:lnTo>
                  <a:lnTo>
                    <a:pt x="0" y="65786"/>
                  </a:lnTo>
                  <a:lnTo>
                    <a:pt x="0" y="426935"/>
                  </a:lnTo>
                  <a:lnTo>
                    <a:pt x="419" y="426935"/>
                  </a:lnTo>
                  <a:lnTo>
                    <a:pt x="3390" y="422871"/>
                  </a:lnTo>
                  <a:lnTo>
                    <a:pt x="26822" y="388797"/>
                  </a:lnTo>
                  <a:lnTo>
                    <a:pt x="45834" y="350799"/>
                  </a:lnTo>
                  <a:lnTo>
                    <a:pt x="51219" y="302856"/>
                  </a:lnTo>
                  <a:lnTo>
                    <a:pt x="52539" y="273672"/>
                  </a:lnTo>
                  <a:lnTo>
                    <a:pt x="52578" y="258762"/>
                  </a:lnTo>
                  <a:close/>
                </a:path>
                <a:path w="92709" h="427354">
                  <a:moveTo>
                    <a:pt x="92608" y="220205"/>
                  </a:moveTo>
                  <a:lnTo>
                    <a:pt x="89027" y="173850"/>
                  </a:lnTo>
                  <a:lnTo>
                    <a:pt x="78549" y="128968"/>
                  </a:lnTo>
                  <a:lnTo>
                    <a:pt x="61595" y="86258"/>
                  </a:lnTo>
                  <a:lnTo>
                    <a:pt x="38557" y="46456"/>
                  </a:lnTo>
                  <a:lnTo>
                    <a:pt x="9842" y="10274"/>
                  </a:lnTo>
                  <a:lnTo>
                    <a:pt x="0" y="0"/>
                  </a:lnTo>
                  <a:lnTo>
                    <a:pt x="0" y="41135"/>
                  </a:lnTo>
                  <a:lnTo>
                    <a:pt x="3390" y="45110"/>
                  </a:lnTo>
                  <a:lnTo>
                    <a:pt x="6680" y="49174"/>
                  </a:lnTo>
                  <a:lnTo>
                    <a:pt x="29756" y="82207"/>
                  </a:lnTo>
                  <a:lnTo>
                    <a:pt x="50050" y="120726"/>
                  </a:lnTo>
                  <a:lnTo>
                    <a:pt x="66306" y="164185"/>
                  </a:lnTo>
                  <a:lnTo>
                    <a:pt x="77635" y="210159"/>
                  </a:lnTo>
                  <a:lnTo>
                    <a:pt x="84175" y="258508"/>
                  </a:lnTo>
                  <a:lnTo>
                    <a:pt x="85026" y="269506"/>
                  </a:lnTo>
                  <a:lnTo>
                    <a:pt x="88214" y="256946"/>
                  </a:lnTo>
                  <a:lnTo>
                    <a:pt x="90601" y="244500"/>
                  </a:lnTo>
                  <a:lnTo>
                    <a:pt x="92087" y="232232"/>
                  </a:lnTo>
                  <a:lnTo>
                    <a:pt x="92608" y="220205"/>
                  </a:lnTo>
                  <a:close/>
                </a:path>
              </a:pathLst>
            </a:custGeom>
            <a:solidFill>
              <a:srgbClr val="508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574682" y="9928479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5">
                  <a:moveTo>
                    <a:pt x="155" y="35587"/>
                  </a:moveTo>
                  <a:lnTo>
                    <a:pt x="0" y="35587"/>
                  </a:lnTo>
                  <a:lnTo>
                    <a:pt x="155" y="0"/>
                  </a:lnTo>
                  <a:lnTo>
                    <a:pt x="155" y="35587"/>
                  </a:lnTo>
                  <a:close/>
                </a:path>
              </a:pathLst>
            </a:custGeom>
            <a:solidFill>
              <a:srgbClr val="CCD13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Copyright © </a:t>
            </a:r>
            <a:r>
              <a:rPr spc="-20" dirty="0"/>
              <a:t>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1109</Words>
  <Application>Microsoft Macintosh PowerPoint</Application>
  <PresentationFormat>Custom</PresentationFormat>
  <Paragraphs>168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Lucida Grande</vt:lpstr>
      <vt:lpstr>Open Sans</vt:lpstr>
      <vt:lpstr>Roboto</vt:lpstr>
      <vt:lpstr>Times New Roman</vt:lpstr>
      <vt:lpstr>Office Theme</vt:lpstr>
      <vt:lpstr>Accessing the Value of IFMA Empowering Facility Professionals Worldwide</vt:lpstr>
      <vt:lpstr>Who is IFMA?</vt:lpstr>
      <vt:lpstr>Our Purpose and Values that Drive Us</vt:lpstr>
      <vt:lpstr>Empowering FM Professionals Worldwide IFMA is committed to empowering facility management professionals through:</vt:lpstr>
      <vt:lpstr>Professional Growth Access to industry-leading certifications (FMP®, SFP®, CFM®) and training that support career advancement.</vt:lpstr>
      <vt:lpstr>PowerPoint Presentation</vt:lpstr>
      <vt:lpstr>1tiiI�FM/.r fm.training</vt:lpstr>
      <vt:lpstr>Group Training</vt:lpstr>
      <vt:lpstr>Local Networking with Chapters</vt:lpstr>
      <vt:lpstr>Industry Networking with Councils</vt:lpstr>
      <vt:lpstr>Topical Networking with Communities</vt:lpstr>
      <vt:lpstr>Engage in our Online Community</vt:lpstr>
      <vt:lpstr>Events that Inspire and Connect</vt:lpstr>
      <vt:lpstr>Resources for Success</vt:lpstr>
      <vt:lpstr>Recognition that Builds Credibility</vt:lpstr>
      <vt:lpstr>Strategic Exposure for Solution Providers Connect with facility management professionals through strategic exhibits, partnerships and advertising opportunities.</vt:lpstr>
      <vt:lpstr>Find Your IFMA Membership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IFMA-Overview-Presentation_May2025</dc:title>
  <dc:creator>Kelsey Barrett</dc:creator>
  <cp:keywords>DAGo2KrCsDc,BAE3N_sT-zU,0</cp:keywords>
  <cp:lastModifiedBy>Kelsey Barrett</cp:lastModifiedBy>
  <cp:revision>1</cp:revision>
  <dcterms:created xsi:type="dcterms:W3CDTF">2025-06-17T13:38:36Z</dcterms:created>
  <dcterms:modified xsi:type="dcterms:W3CDTF">2025-06-17T13:42:31Z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2025-06-17T00:00:00Z</vt:filetime>
  </property>
  <property fmtid="{D5CDD505-2E9C-101B-9397-08002B2CF9AE}" pid="3" name="Creator">
    <vt:lpwstr>Canva</vt:lpwstr>
  </property>
  <property fmtid="{D5CDD505-2E9C-101B-9397-08002B2CF9AE}" pid="4" name="LastSaved">
    <vt:filetime>2025-06-17T00:00:00Z</vt:filetime>
  </property>
  <property fmtid="{D5CDD505-2E9C-101B-9397-08002B2CF9AE}" pid="5" name="Producer">
    <vt:lpwstr>Canva</vt:lpwstr>
  </property>
</Properties>
</file>